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7" r:id="rId6"/>
    <p:sldId id="268" r:id="rId7"/>
    <p:sldId id="260" r:id="rId8"/>
    <p:sldId id="261" r:id="rId9"/>
    <p:sldId id="262" r:id="rId10"/>
    <p:sldId id="264" r:id="rId11"/>
    <p:sldId id="263" r:id="rId12"/>
    <p:sldId id="265" r:id="rId13"/>
    <p:sldId id="266" r:id="rId14"/>
    <p:sldId id="269" r:id="rId15"/>
    <p:sldId id="270" r:id="rId1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88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Office_Excel__al__ma_Sayfas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al__ma_Sayfas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r-TR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Sayfa1!$B$1</c:f>
              <c:strCache>
                <c:ptCount val="1"/>
                <c:pt idx="0">
                  <c:v>Satışlar</c:v>
                </c:pt>
              </c:strCache>
            </c:strRef>
          </c:tx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100" dirty="0" smtClean="0"/>
                      <a:t>72,2</a:t>
                    </a:r>
                    <a:r>
                      <a:rPr lang="tr-TR" sz="1100" dirty="0" smtClean="0"/>
                      <a:t>%</a:t>
                    </a:r>
                    <a:endParaRPr lang="en-US" sz="1100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100" dirty="0" smtClean="0"/>
                      <a:t>6,8</a:t>
                    </a:r>
                    <a:r>
                      <a:rPr lang="tr-TR" sz="1100" dirty="0" smtClean="0"/>
                      <a:t>%</a:t>
                    </a:r>
                    <a:endParaRPr lang="en-US" sz="1100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100" dirty="0"/>
                      <a:t> </a:t>
                    </a:r>
                    <a:r>
                      <a:rPr lang="en-US" sz="1100" dirty="0" smtClean="0"/>
                      <a:t>8,5</a:t>
                    </a:r>
                    <a:r>
                      <a:rPr lang="tr-TR" sz="1100" dirty="0" smtClean="0"/>
                      <a:t>%</a:t>
                    </a:r>
                    <a:r>
                      <a:rPr lang="en-US" sz="1100" dirty="0" smtClean="0"/>
                      <a:t>   </a:t>
                    </a:r>
                    <a:endParaRPr lang="en-US" sz="1100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100" dirty="0" smtClean="0"/>
                      <a:t>3,1</a:t>
                    </a:r>
                    <a:r>
                      <a:rPr lang="tr-TR" sz="1100" dirty="0" smtClean="0"/>
                      <a:t>%</a:t>
                    </a:r>
                    <a:endParaRPr lang="en-US" sz="1100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z="1100" dirty="0" smtClean="0"/>
                      <a:t>0,8</a:t>
                    </a:r>
                    <a:r>
                      <a:rPr lang="tr-TR" sz="1100" dirty="0" smtClean="0"/>
                      <a:t>%</a:t>
                    </a:r>
                    <a:endParaRPr lang="en-US" sz="1100" dirty="0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z="1100" dirty="0" smtClean="0"/>
                      <a:t>1,6</a:t>
                    </a:r>
                    <a:r>
                      <a:rPr lang="tr-TR" sz="1100" dirty="0" smtClean="0"/>
                      <a:t>%</a:t>
                    </a:r>
                    <a:endParaRPr lang="en-US" sz="1100" dirty="0"/>
                  </a:p>
                </c:rich>
              </c:tx>
              <c:showVal val="1"/>
            </c:dLbl>
            <c:delete val="1"/>
          </c:dLbls>
          <c:cat>
            <c:strRef>
              <c:f>Sayfa1!$A$2:$A$7</c:f>
              <c:strCache>
                <c:ptCount val="6"/>
                <c:pt idx="0">
                  <c:v>Turkey</c:v>
                </c:pt>
                <c:pt idx="1">
                  <c:v>USA</c:v>
                </c:pt>
                <c:pt idx="2">
                  <c:v>Russia</c:v>
                </c:pt>
                <c:pt idx="3">
                  <c:v>China</c:v>
                </c:pt>
                <c:pt idx="4">
                  <c:v>Argentina</c:v>
                </c:pt>
                <c:pt idx="5">
                  <c:v>Bolivia</c:v>
                </c:pt>
              </c:strCache>
            </c:strRef>
          </c:cat>
          <c:val>
            <c:numRef>
              <c:f>Sayfa1!$B$2:$B$7</c:f>
              <c:numCache>
                <c:formatCode>0.00</c:formatCode>
                <c:ptCount val="6"/>
                <c:pt idx="0" formatCode="General">
                  <c:v>72.2</c:v>
                </c:pt>
                <c:pt idx="1">
                  <c:v>6.8</c:v>
                </c:pt>
                <c:pt idx="2" formatCode="_-* #,##0.00\ _T_L_-;\-* #,##0.00\ _T_L_-;_-* &quot;-&quot;??\ _T_L_-;_-@_-">
                  <c:v>8.5</c:v>
                </c:pt>
                <c:pt idx="3" formatCode="General">
                  <c:v>3.1</c:v>
                </c:pt>
                <c:pt idx="4" formatCode="General">
                  <c:v>0.8</c:v>
                </c:pt>
                <c:pt idx="5" formatCode="General">
                  <c:v>1.6</c:v>
                </c:pt>
              </c:numCache>
            </c:numRef>
          </c:val>
        </c:ser>
      </c:pie3D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tr-TR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tr-TR"/>
  <c:chart>
    <c:plotArea>
      <c:layout>
        <c:manualLayout>
          <c:layoutTarget val="inner"/>
          <c:xMode val="edge"/>
          <c:yMode val="edge"/>
          <c:x val="0.27925688976377949"/>
          <c:y val="6.2460875984251978E-2"/>
          <c:w val="0.72074311023622051"/>
          <c:h val="0.79480216535433068"/>
        </c:manualLayout>
      </c:layout>
      <c:barChart>
        <c:barDir val="col"/>
        <c:grouping val="clustered"/>
        <c:ser>
          <c:idx val="0"/>
          <c:order val="0"/>
          <c:tx>
            <c:strRef>
              <c:f>Sayfa1!$B$1</c:f>
              <c:strCache>
                <c:ptCount val="1"/>
                <c:pt idx="0">
                  <c:v>Turkey</c:v>
                </c:pt>
              </c:strCache>
            </c:strRef>
          </c:tx>
          <c:cat>
            <c:numRef>
              <c:f>Sayfa1!$A$2</c:f>
              <c:numCache>
                <c:formatCode>General</c:formatCode>
                <c:ptCount val="1"/>
              </c:numCache>
            </c:numRef>
          </c:cat>
          <c:val>
            <c:numRef>
              <c:f>Sayfa1!$B$2</c:f>
              <c:numCache>
                <c:formatCode>#,##0</c:formatCode>
                <c:ptCount val="1"/>
                <c:pt idx="0">
                  <c:v>851000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USA</c:v>
                </c:pt>
              </c:strCache>
            </c:strRef>
          </c:tx>
          <c:cat>
            <c:numRef>
              <c:f>Sayfa1!$A$2</c:f>
              <c:numCache>
                <c:formatCode>General</c:formatCode>
                <c:ptCount val="1"/>
              </c:numCache>
            </c:numRef>
          </c:cat>
          <c:val>
            <c:numRef>
              <c:f>Sayfa1!$C$2</c:f>
              <c:numCache>
                <c:formatCode>General</c:formatCode>
                <c:ptCount val="1"/>
                <c:pt idx="0">
                  <c:v>80000</c:v>
                </c:pt>
              </c:numCache>
            </c:numRef>
          </c:val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Russia</c:v>
                </c:pt>
              </c:strCache>
            </c:strRef>
          </c:tx>
          <c:cat>
            <c:numRef>
              <c:f>Sayfa1!$A$2</c:f>
              <c:numCache>
                <c:formatCode>General</c:formatCode>
                <c:ptCount val="1"/>
              </c:numCache>
            </c:numRef>
          </c:cat>
          <c:val>
            <c:numRef>
              <c:f>Sayfa1!$D$2</c:f>
              <c:numCache>
                <c:formatCode>General</c:formatCode>
                <c:ptCount val="1"/>
                <c:pt idx="0">
                  <c:v>100000</c:v>
                </c:pt>
              </c:numCache>
            </c:numRef>
          </c:val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China</c:v>
                </c:pt>
              </c:strCache>
            </c:strRef>
          </c:tx>
          <c:cat>
            <c:numRef>
              <c:f>Sayfa1!$A$2</c:f>
              <c:numCache>
                <c:formatCode>General</c:formatCode>
                <c:ptCount val="1"/>
              </c:numCache>
            </c:numRef>
          </c:cat>
          <c:val>
            <c:numRef>
              <c:f>Sayfa1!$E$2</c:f>
              <c:numCache>
                <c:formatCode>General</c:formatCode>
                <c:ptCount val="1"/>
                <c:pt idx="0">
                  <c:v>36000</c:v>
                </c:pt>
              </c:numCache>
            </c:numRef>
          </c:val>
        </c:ser>
        <c:ser>
          <c:idx val="4"/>
          <c:order val="4"/>
          <c:tx>
            <c:strRef>
              <c:f>Sayfa1!$F$1</c:f>
              <c:strCache>
                <c:ptCount val="1"/>
                <c:pt idx="0">
                  <c:v>Argentina</c:v>
                </c:pt>
              </c:strCache>
            </c:strRef>
          </c:tx>
          <c:cat>
            <c:numRef>
              <c:f>Sayfa1!$A$2</c:f>
              <c:numCache>
                <c:formatCode>General</c:formatCode>
                <c:ptCount val="1"/>
              </c:numCache>
            </c:numRef>
          </c:cat>
          <c:val>
            <c:numRef>
              <c:f>Sayfa1!$F$2</c:f>
              <c:numCache>
                <c:formatCode>General</c:formatCode>
                <c:ptCount val="1"/>
                <c:pt idx="0">
                  <c:v>9000</c:v>
                </c:pt>
              </c:numCache>
            </c:numRef>
          </c:val>
        </c:ser>
        <c:ser>
          <c:idx val="5"/>
          <c:order val="5"/>
          <c:tx>
            <c:strRef>
              <c:f>Sayfa1!$G$1</c:f>
              <c:strCache>
                <c:ptCount val="1"/>
                <c:pt idx="0">
                  <c:v>Bolivia</c:v>
                </c:pt>
              </c:strCache>
            </c:strRef>
          </c:tx>
          <c:cat>
            <c:numRef>
              <c:f>Sayfa1!$A$2</c:f>
              <c:numCache>
                <c:formatCode>General</c:formatCode>
                <c:ptCount val="1"/>
              </c:numCache>
            </c:numRef>
          </c:cat>
          <c:val>
            <c:numRef>
              <c:f>Sayfa1!$G$2</c:f>
              <c:numCache>
                <c:formatCode>General</c:formatCode>
                <c:ptCount val="1"/>
                <c:pt idx="0">
                  <c:v>19000</c:v>
                </c:pt>
              </c:numCache>
            </c:numRef>
          </c:val>
        </c:ser>
        <c:axId val="86056320"/>
        <c:axId val="83682432"/>
      </c:barChart>
      <c:catAx>
        <c:axId val="86056320"/>
        <c:scaling>
          <c:orientation val="minMax"/>
        </c:scaling>
        <c:axPos val="b"/>
        <c:numFmt formatCode="General" sourceLinked="1"/>
        <c:tickLblPos val="nextTo"/>
        <c:crossAx val="83682432"/>
        <c:crosses val="autoZero"/>
        <c:auto val="1"/>
        <c:lblAlgn val="ctr"/>
        <c:lblOffset val="100"/>
      </c:catAx>
      <c:valAx>
        <c:axId val="83682432"/>
        <c:scaling>
          <c:orientation val="minMax"/>
        </c:scaling>
        <c:axPos val="l"/>
        <c:majorGridlines/>
        <c:numFmt formatCode="#,##0" sourceLinked="1"/>
        <c:tickLblPos val="nextTo"/>
        <c:crossAx val="86056320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tr-TR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r-TR"/>
  <c:chart>
    <c:plotArea>
      <c:layout/>
      <c:lineChart>
        <c:grouping val="standard"/>
        <c:ser>
          <c:idx val="0"/>
          <c:order val="0"/>
          <c:tx>
            <c:strRef>
              <c:f>Sayfa1!$B$1</c:f>
              <c:strCache>
                <c:ptCount val="1"/>
                <c:pt idx="0">
                  <c:v>Argentina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Sayfa1!$B$2:$B$6</c:f>
              <c:numCache>
                <c:formatCode>General</c:formatCode>
                <c:ptCount val="5"/>
                <c:pt idx="0">
                  <c:v>516</c:v>
                </c:pt>
                <c:pt idx="1">
                  <c:v>512</c:v>
                </c:pt>
                <c:pt idx="2">
                  <c:v>821</c:v>
                </c:pt>
                <c:pt idx="3">
                  <c:v>633</c:v>
                </c:pt>
                <c:pt idx="4">
                  <c:v>650</c:v>
                </c:pt>
              </c:numCache>
            </c:numRef>
          </c:val>
        </c:ser>
        <c:ser>
          <c:idx val="1"/>
          <c:order val="1"/>
          <c:tx>
            <c:strRef>
              <c:f>Sayfa1!$C$1</c:f>
              <c:strCache>
                <c:ptCount val="1"/>
                <c:pt idx="0">
                  <c:v>Bolivia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Sayfa1!$C$2:$C$6</c:f>
              <c:numCache>
                <c:formatCode>General</c:formatCode>
                <c:ptCount val="5"/>
                <c:pt idx="0">
                  <c:v>40</c:v>
                </c:pt>
                <c:pt idx="1">
                  <c:v>110</c:v>
                </c:pt>
                <c:pt idx="2">
                  <c:v>68</c:v>
                </c:pt>
                <c:pt idx="3">
                  <c:v>63</c:v>
                </c:pt>
                <c:pt idx="4">
                  <c:v>60</c:v>
                </c:pt>
              </c:numCache>
            </c:numRef>
          </c:val>
        </c:ser>
        <c:ser>
          <c:idx val="2"/>
          <c:order val="2"/>
          <c:tx>
            <c:strRef>
              <c:f>Sayfa1!$D$1</c:f>
              <c:strCache>
                <c:ptCount val="1"/>
                <c:pt idx="0">
                  <c:v>Chile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Sayfa1!$D$2:$D$6</c:f>
              <c:numCache>
                <c:formatCode>General</c:formatCode>
                <c:ptCount val="5"/>
                <c:pt idx="0">
                  <c:v>431</c:v>
                </c:pt>
                <c:pt idx="1">
                  <c:v>401</c:v>
                </c:pt>
                <c:pt idx="2">
                  <c:v>594</c:v>
                </c:pt>
                <c:pt idx="3">
                  <c:v>461</c:v>
                </c:pt>
                <c:pt idx="4">
                  <c:v>460</c:v>
                </c:pt>
              </c:numCache>
            </c:numRef>
          </c:val>
        </c:ser>
        <c:ser>
          <c:idx val="3"/>
          <c:order val="3"/>
          <c:tx>
            <c:strRef>
              <c:f>Sayfa1!$E$1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Sayfa1!$E$2:$E$6</c:f>
              <c:numCache>
                <c:formatCode>General</c:formatCode>
                <c:ptCount val="5"/>
                <c:pt idx="0">
                  <c:v>145</c:v>
                </c:pt>
                <c:pt idx="1">
                  <c:v>130</c:v>
                </c:pt>
                <c:pt idx="2">
                  <c:v>135</c:v>
                </c:pt>
                <c:pt idx="3">
                  <c:v>140</c:v>
                </c:pt>
                <c:pt idx="4">
                  <c:v>145</c:v>
                </c:pt>
              </c:numCache>
            </c:numRef>
          </c:val>
        </c:ser>
        <c:ser>
          <c:idx val="4"/>
          <c:order val="4"/>
          <c:tx>
            <c:strRef>
              <c:f>Sayfa1!$F$1</c:f>
              <c:strCache>
                <c:ptCount val="1"/>
                <c:pt idx="0">
                  <c:v>Iran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Sayfa1!$F$2:$F$6</c:f>
              <c:numCache>
                <c:formatCode>General</c:formatCode>
                <c:ptCount val="5"/>
                <c:pt idx="0">
                  <c:v>2</c:v>
                </c:pt>
                <c:pt idx="1">
                  <c:v>3</c:v>
                </c:pt>
                <c:pt idx="2">
                  <c:v>2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</c:ser>
        <c:ser>
          <c:idx val="5"/>
          <c:order val="5"/>
          <c:tx>
            <c:strRef>
              <c:f>Sayfa1!$G$1</c:f>
              <c:strCache>
                <c:ptCount val="1"/>
                <c:pt idx="0">
                  <c:v>Kazakhstan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Sayfa1!$G$2:$G$6</c:f>
              <c:numCache>
                <c:formatCode>General</c:formatCode>
                <c:ptCount val="5"/>
                <c:pt idx="0">
                  <c:v>30</c:v>
                </c:pt>
                <c:pt idx="1">
                  <c:v>30</c:v>
                </c:pt>
                <c:pt idx="2">
                  <c:v>30</c:v>
                </c:pt>
                <c:pt idx="3">
                  <c:v>30</c:v>
                </c:pt>
                <c:pt idx="4">
                  <c:v>30</c:v>
                </c:pt>
              </c:numCache>
            </c:numRef>
          </c:val>
        </c:ser>
        <c:ser>
          <c:idx val="6"/>
          <c:order val="6"/>
          <c:tx>
            <c:strRef>
              <c:f>Sayfa1!$H$1</c:f>
              <c:strCache>
                <c:ptCount val="1"/>
                <c:pt idx="0">
                  <c:v>Peru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Sayfa1!$H$2:$H$6</c:f>
              <c:numCache>
                <c:formatCode>General</c:formatCode>
                <c:ptCount val="5"/>
                <c:pt idx="0">
                  <c:v>7</c:v>
                </c:pt>
                <c:pt idx="1">
                  <c:v>9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</c:numCache>
            </c:numRef>
          </c:val>
        </c:ser>
        <c:ser>
          <c:idx val="7"/>
          <c:order val="7"/>
          <c:tx>
            <c:strRef>
              <c:f>Sayfa1!$I$1</c:f>
              <c:strCache>
                <c:ptCount val="1"/>
                <c:pt idx="0">
                  <c:v>Russia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Sayfa1!$I$2:$I$6</c:f>
              <c:numCache>
                <c:formatCode>General</c:formatCode>
                <c:ptCount val="5"/>
                <c:pt idx="0">
                  <c:v>1000</c:v>
                </c:pt>
                <c:pt idx="1">
                  <c:v>1000</c:v>
                </c:pt>
                <c:pt idx="2">
                  <c:v>500</c:v>
                </c:pt>
                <c:pt idx="3">
                  <c:v>400</c:v>
                </c:pt>
                <c:pt idx="4">
                  <c:v>400</c:v>
                </c:pt>
              </c:numCache>
            </c:numRef>
          </c:val>
        </c:ser>
        <c:ser>
          <c:idx val="8"/>
          <c:order val="8"/>
          <c:tx>
            <c:strRef>
              <c:f>Sayfa1!$J$1</c:f>
              <c:strCache>
                <c:ptCount val="1"/>
                <c:pt idx="0">
                  <c:v>Turkey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Sayfa1!$J$2:$J$6</c:f>
              <c:numCache>
                <c:formatCode>General</c:formatCode>
                <c:ptCount val="5"/>
                <c:pt idx="0">
                  <c:v>1368</c:v>
                </c:pt>
                <c:pt idx="1">
                  <c:v>1377</c:v>
                </c:pt>
                <c:pt idx="2">
                  <c:v>1697</c:v>
                </c:pt>
                <c:pt idx="3">
                  <c:v>2200</c:v>
                </c:pt>
                <c:pt idx="4">
                  <c:v>2500</c:v>
                </c:pt>
              </c:numCache>
            </c:numRef>
          </c:val>
        </c:ser>
        <c:ser>
          <c:idx val="9"/>
          <c:order val="9"/>
          <c:tx>
            <c:strRef>
              <c:f>Sayfa1!$K$1</c:f>
              <c:strCache>
                <c:ptCount val="1"/>
                <c:pt idx="0">
                  <c:v>USA</c:v>
                </c:pt>
              </c:strCache>
            </c:strRef>
          </c:tx>
          <c:marker>
            <c:symbol val="none"/>
          </c:marker>
          <c:cat>
            <c:numRef>
              <c:f>Sayfa1!$A$2:$A$6</c:f>
              <c:numCache>
                <c:formatCode>General</c:formatCode>
                <c:ptCount val="5"/>
                <c:pt idx="0">
                  <c:v>2002</c:v>
                </c:pt>
                <c:pt idx="1">
                  <c:v>2003</c:v>
                </c:pt>
                <c:pt idx="2">
                  <c:v>2004</c:v>
                </c:pt>
                <c:pt idx="3">
                  <c:v>2005</c:v>
                </c:pt>
                <c:pt idx="4">
                  <c:v>2006</c:v>
                </c:pt>
              </c:numCache>
            </c:numRef>
          </c:cat>
          <c:val>
            <c:numRef>
              <c:f>Sayfa1!$K$2:$K$6</c:f>
              <c:numCache>
                <c:formatCode>General</c:formatCode>
                <c:ptCount val="5"/>
                <c:pt idx="0">
                  <c:v>1050</c:v>
                </c:pt>
                <c:pt idx="1">
                  <c:v>1150</c:v>
                </c:pt>
                <c:pt idx="2">
                  <c:v>1210</c:v>
                </c:pt>
                <c:pt idx="3">
                  <c:v>1150</c:v>
                </c:pt>
              </c:numCache>
            </c:numRef>
          </c:val>
        </c:ser>
        <c:marker val="1"/>
        <c:axId val="84312832"/>
        <c:axId val="84314368"/>
      </c:lineChart>
      <c:catAx>
        <c:axId val="84312832"/>
        <c:scaling>
          <c:orientation val="minMax"/>
        </c:scaling>
        <c:axPos val="b"/>
        <c:numFmt formatCode="General" sourceLinked="1"/>
        <c:tickLblPos val="nextTo"/>
        <c:crossAx val="84314368"/>
        <c:crosses val="autoZero"/>
        <c:auto val="1"/>
        <c:lblAlgn val="ctr"/>
        <c:lblOffset val="100"/>
      </c:catAx>
      <c:valAx>
        <c:axId val="84314368"/>
        <c:scaling>
          <c:orientation val="minMax"/>
        </c:scaling>
        <c:axPos val="l"/>
        <c:majorGridlines/>
        <c:numFmt formatCode="General" sourceLinked="1"/>
        <c:tickLblPos val="nextTo"/>
        <c:crossAx val="84312832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egendEntry>
        <c:idx val="8"/>
        <c:txPr>
          <a:bodyPr/>
          <a:lstStyle/>
          <a:p>
            <a:pPr>
              <a:defRPr baseline="0">
                <a:solidFill>
                  <a:schemeClr val="accent2"/>
                </a:solidFill>
              </a:defRPr>
            </a:pPr>
            <a:endParaRPr lang="tr-TR"/>
          </a:p>
        </c:txPr>
      </c:legendEntry>
      <c:layout/>
    </c:legend>
    <c:plotVisOnly val="1"/>
  </c:chart>
  <c:txPr>
    <a:bodyPr/>
    <a:lstStyle/>
    <a:p>
      <a:pPr>
        <a:defRPr sz="1800"/>
      </a:pPr>
      <a:endParaRPr lang="tr-TR"/>
    </a:p>
  </c:txPr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0.62153</cdr:x>
      <cdr:y>0.92494</cdr:y>
    </cdr:from>
    <cdr:to>
      <cdr:x>0.93403</cdr:x>
      <cdr:y>0.97229</cdr:y>
    </cdr:to>
    <cdr:sp macro="" textlink="">
      <cdr:nvSpPr>
        <cdr:cNvPr id="2" name="1 Metin kutusu"/>
        <cdr:cNvSpPr txBox="1"/>
      </cdr:nvSpPr>
      <cdr:spPr>
        <a:xfrm xmlns:a="http://schemas.openxmlformats.org/drawingml/2006/main">
          <a:off x="5114932" y="4186254"/>
          <a:ext cx="2571768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tr-TR" sz="1100" dirty="0" err="1" smtClean="0"/>
            <a:t>Etimaden</a:t>
          </a:r>
          <a:r>
            <a:rPr lang="tr-TR" sz="1100" dirty="0" smtClean="0"/>
            <a:t>.gov.tr</a:t>
          </a:r>
          <a:endParaRPr lang="tr-TR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EF809-F6E5-411B-8590-FD8B522C6ECA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1EB5E-BC9F-4434-A914-525E30990CC5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44500"/>
                <a:satMod val="160000"/>
                <a:alpha val="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36C38-FFAB-494F-B171-9DAADDBB4BED}" type="datetimeFigureOut">
              <a:rPr lang="tr-TR" smtClean="0"/>
              <a:pPr/>
              <a:t>24.11.2008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79263-DA5A-4757-8E1B-13C2E4438370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ctrTitle"/>
          </p:nvPr>
        </p:nvSpPr>
        <p:spPr>
          <a:xfrm>
            <a:off x="0" y="785794"/>
            <a:ext cx="9144000" cy="1470025"/>
          </a:xfrm>
        </p:spPr>
        <p:txBody>
          <a:bodyPr>
            <a:normAutofit/>
          </a:bodyPr>
          <a:lstStyle/>
          <a:p>
            <a:r>
              <a:rPr lang="tr-TR" sz="8000" b="1" dirty="0" err="1" smtClean="0">
                <a:solidFill>
                  <a:schemeClr val="bg1"/>
                </a:solidFill>
              </a:rPr>
              <a:t>Boron</a:t>
            </a:r>
            <a:r>
              <a:rPr lang="tr-TR" sz="8000" b="1" dirty="0" smtClean="0">
                <a:solidFill>
                  <a:schemeClr val="bg1"/>
                </a:solidFill>
              </a:rPr>
              <a:t> </a:t>
            </a:r>
            <a:endParaRPr lang="tr-TR" sz="8000" b="1" dirty="0">
              <a:solidFill>
                <a:schemeClr val="bg1"/>
              </a:solidFill>
            </a:endParaRPr>
          </a:p>
        </p:txBody>
      </p:sp>
      <p:sp>
        <p:nvSpPr>
          <p:cNvPr id="5" name="4 Alt Başlık"/>
          <p:cNvSpPr>
            <a:spLocks noGrp="1"/>
          </p:cNvSpPr>
          <p:nvPr>
            <p:ph type="subTitle" idx="1"/>
          </p:nvPr>
        </p:nvSpPr>
        <p:spPr>
          <a:xfrm>
            <a:off x="1357290" y="5643578"/>
            <a:ext cx="6400800" cy="352412"/>
          </a:xfrm>
        </p:spPr>
        <p:txBody>
          <a:bodyPr>
            <a:normAutofit fontScale="62500" lnSpcReduction="20000"/>
          </a:bodyPr>
          <a:lstStyle/>
          <a:p>
            <a:r>
              <a:rPr lang="tr-TR" dirty="0" err="1" smtClean="0"/>
              <a:t>Prepared</a:t>
            </a:r>
            <a:r>
              <a:rPr lang="tr-TR" dirty="0" smtClean="0"/>
              <a:t> </a:t>
            </a:r>
            <a:r>
              <a:rPr lang="tr-TR" dirty="0" err="1" smtClean="0"/>
              <a:t>by</a:t>
            </a:r>
            <a:r>
              <a:rPr lang="tr-TR" dirty="0" smtClean="0"/>
              <a:t> Önder Balkır 280207020</a:t>
            </a:r>
            <a:endParaRPr lang="tr-TR" dirty="0"/>
          </a:p>
        </p:txBody>
      </p:sp>
      <p:pic>
        <p:nvPicPr>
          <p:cNvPr id="1026" name="Picture 2" descr="C:\Documents and Settings\Önder\Desktop\Yeni Klasör\bor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2643182"/>
            <a:ext cx="2438400" cy="2733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chemeClr val="bg1"/>
                </a:solidFill>
              </a:rPr>
              <a:t>General </a:t>
            </a:r>
            <a:r>
              <a:rPr lang="tr-TR" dirty="0" err="1" smtClean="0">
                <a:solidFill>
                  <a:schemeClr val="bg1"/>
                </a:solidFill>
              </a:rPr>
              <a:t>Info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About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Boron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Boron was discovered in 1808 by Sir </a:t>
            </a:r>
            <a:r>
              <a:rPr lang="en-US" sz="2800" dirty="0" err="1" smtClean="0"/>
              <a:t>Humphry</a:t>
            </a:r>
            <a:r>
              <a:rPr lang="en-US" sz="2800" dirty="0" smtClean="0"/>
              <a:t> Davy (English Chemist), Joseph-Louis Gay-Lussac and Louis-Jacques </a:t>
            </a:r>
            <a:r>
              <a:rPr lang="en-US" sz="2800" dirty="0" err="1" smtClean="0"/>
              <a:t>Thenard</a:t>
            </a:r>
            <a:endParaRPr lang="tr-TR" sz="2800" dirty="0" smtClean="0"/>
          </a:p>
          <a:p>
            <a:r>
              <a:rPr lang="tr-TR" sz="2800" dirty="0" smtClean="0"/>
              <a:t>A </a:t>
            </a:r>
            <a:r>
              <a:rPr lang="tr-TR" sz="2800" dirty="0" err="1" smtClean="0"/>
              <a:t>chemical</a:t>
            </a:r>
            <a:r>
              <a:rPr lang="tr-TR" sz="2800" dirty="0" smtClean="0"/>
              <a:t> </a:t>
            </a:r>
            <a:r>
              <a:rPr lang="tr-TR" sz="2800" dirty="0" err="1" smtClean="0"/>
              <a:t>metalloid</a:t>
            </a:r>
            <a:r>
              <a:rPr lang="tr-TR" sz="2800" dirty="0" smtClean="0"/>
              <a:t> </a:t>
            </a:r>
            <a:endParaRPr lang="tr-TR" sz="2800" dirty="0"/>
          </a:p>
          <a:p>
            <a:r>
              <a:rPr lang="tr-TR" sz="2800" dirty="0" err="1" smtClean="0"/>
              <a:t>Its</a:t>
            </a:r>
            <a:r>
              <a:rPr lang="tr-TR" sz="2800" dirty="0" smtClean="0"/>
              <a:t> </a:t>
            </a:r>
            <a:r>
              <a:rPr lang="tr-TR" sz="2800" dirty="0" err="1" smtClean="0"/>
              <a:t>atomic</a:t>
            </a:r>
            <a:r>
              <a:rPr lang="tr-TR" sz="2800" dirty="0" smtClean="0"/>
              <a:t> </a:t>
            </a:r>
            <a:r>
              <a:rPr lang="tr-TR" sz="2800" dirty="0" err="1" smtClean="0"/>
              <a:t>number</a:t>
            </a:r>
            <a:r>
              <a:rPr lang="tr-TR" sz="2800" dirty="0" smtClean="0"/>
              <a:t> is 5</a:t>
            </a:r>
          </a:p>
          <a:p>
            <a:r>
              <a:rPr lang="tr-TR" sz="2800" dirty="0" err="1" smtClean="0"/>
              <a:t>Its</a:t>
            </a:r>
            <a:r>
              <a:rPr lang="tr-TR" sz="2800" dirty="0" smtClean="0"/>
              <a:t> </a:t>
            </a:r>
            <a:r>
              <a:rPr lang="tr-TR" sz="2800" dirty="0" err="1" smtClean="0"/>
              <a:t>atomic</a:t>
            </a:r>
            <a:r>
              <a:rPr lang="tr-TR" sz="2800" dirty="0" smtClean="0"/>
              <a:t> </a:t>
            </a:r>
            <a:r>
              <a:rPr lang="tr-TR" sz="2800" dirty="0" err="1" smtClean="0"/>
              <a:t>weight</a:t>
            </a:r>
            <a:r>
              <a:rPr lang="tr-TR" sz="2800" dirty="0" smtClean="0"/>
              <a:t> is 10.811g·</a:t>
            </a:r>
            <a:r>
              <a:rPr lang="tr-TR" sz="2800" dirty="0" err="1" smtClean="0"/>
              <a:t>mol</a:t>
            </a:r>
            <a:r>
              <a:rPr lang="tr-TR" sz="2800" dirty="0" smtClean="0"/>
              <a:t>−1</a:t>
            </a:r>
          </a:p>
          <a:p>
            <a:r>
              <a:rPr lang="tr-TR" sz="2800" dirty="0" err="1" smtClean="0"/>
              <a:t>There</a:t>
            </a:r>
            <a:r>
              <a:rPr lang="tr-TR" sz="2800" dirty="0" smtClean="0"/>
              <a:t> </a:t>
            </a:r>
            <a:r>
              <a:rPr lang="tr-TR" sz="2800" dirty="0" err="1" smtClean="0"/>
              <a:t>exist</a:t>
            </a:r>
            <a:r>
              <a:rPr lang="tr-TR" sz="2800" dirty="0" smtClean="0"/>
              <a:t> </a:t>
            </a:r>
            <a:r>
              <a:rPr lang="tr-TR" sz="2800" dirty="0" err="1" smtClean="0"/>
              <a:t>several</a:t>
            </a:r>
            <a:r>
              <a:rPr lang="tr-TR" sz="2800" dirty="0" smtClean="0"/>
              <a:t> </a:t>
            </a:r>
            <a:r>
              <a:rPr lang="tr-TR" sz="2800" dirty="0" err="1" smtClean="0"/>
              <a:t>allotropes</a:t>
            </a:r>
            <a:r>
              <a:rPr lang="tr-TR" sz="2800" dirty="0" smtClean="0"/>
              <a:t> of </a:t>
            </a:r>
            <a:r>
              <a:rPr lang="tr-TR" sz="2800" dirty="0" err="1" smtClean="0"/>
              <a:t>boron</a:t>
            </a:r>
            <a:endParaRPr lang="tr-TR" sz="2800" dirty="0" smtClean="0"/>
          </a:p>
          <a:p>
            <a:r>
              <a:rPr lang="tr-TR" sz="2800" dirty="0" err="1" smtClean="0"/>
              <a:t>Solid</a:t>
            </a:r>
            <a:r>
              <a:rPr lang="tr-TR" sz="2800" dirty="0" smtClean="0"/>
              <a:t> </a:t>
            </a:r>
            <a:r>
              <a:rPr lang="tr-TR" sz="2800" dirty="0" err="1" smtClean="0"/>
              <a:t>until</a:t>
            </a:r>
            <a:r>
              <a:rPr lang="tr-TR" sz="2800" dirty="0" smtClean="0"/>
              <a:t> 2076 °C, </a:t>
            </a:r>
            <a:r>
              <a:rPr lang="tr-TR" sz="2800" dirty="0" err="1" smtClean="0"/>
              <a:t>liquid</a:t>
            </a:r>
            <a:r>
              <a:rPr lang="tr-TR" sz="2800" dirty="0" smtClean="0"/>
              <a:t> </a:t>
            </a:r>
            <a:r>
              <a:rPr lang="tr-TR" sz="2800" dirty="0" err="1" smtClean="0"/>
              <a:t>until</a:t>
            </a:r>
            <a:r>
              <a:rPr lang="tr-TR" sz="2800" dirty="0" smtClean="0"/>
              <a:t> 3927 °C</a:t>
            </a:r>
          </a:p>
          <a:p>
            <a:r>
              <a:rPr lang="tr-TR" sz="2800" dirty="0" err="1" smtClean="0"/>
              <a:t>Doesn’t</a:t>
            </a:r>
            <a:r>
              <a:rPr lang="tr-TR" sz="2800" dirty="0" smtClean="0"/>
              <a:t> </a:t>
            </a:r>
            <a:r>
              <a:rPr lang="tr-TR" sz="2800" dirty="0" err="1" smtClean="0"/>
              <a:t>exist</a:t>
            </a:r>
            <a:r>
              <a:rPr lang="tr-TR" sz="2800" dirty="0" smtClean="0"/>
              <a:t> as a </a:t>
            </a:r>
            <a:r>
              <a:rPr lang="tr-TR" sz="2800" dirty="0" err="1" smtClean="0"/>
              <a:t>free</a:t>
            </a:r>
            <a:r>
              <a:rPr lang="tr-TR" sz="2800" dirty="0" smtClean="0"/>
              <a:t> element on </a:t>
            </a:r>
            <a:r>
              <a:rPr lang="tr-TR" sz="2800" dirty="0" err="1" smtClean="0"/>
              <a:t>Earth</a:t>
            </a:r>
            <a:r>
              <a:rPr lang="tr-TR" sz="28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Additional</a:t>
            </a:r>
            <a:r>
              <a:rPr lang="tr-TR" dirty="0" smtClean="0"/>
              <a:t> </a:t>
            </a:r>
            <a:r>
              <a:rPr lang="tr-TR" dirty="0" err="1" smtClean="0">
                <a:solidFill>
                  <a:schemeClr val="bg1"/>
                </a:solidFill>
              </a:rPr>
              <a:t>Info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About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Boron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 err="1" smtClean="0"/>
              <a:t>Most</a:t>
            </a:r>
            <a:r>
              <a:rPr lang="tr-TR" dirty="0" smtClean="0"/>
              <a:t> of </a:t>
            </a:r>
            <a:r>
              <a:rPr lang="tr-TR" dirty="0" err="1" smtClean="0"/>
              <a:t>its</a:t>
            </a:r>
            <a:r>
              <a:rPr lang="tr-TR" dirty="0" smtClean="0"/>
              <a:t> </a:t>
            </a:r>
            <a:r>
              <a:rPr lang="tr-TR" dirty="0" err="1" smtClean="0"/>
              <a:t>allotropes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products</a:t>
            </a:r>
            <a:r>
              <a:rPr lang="tr-TR" dirty="0" smtClean="0"/>
              <a:t> of </a:t>
            </a:r>
            <a:r>
              <a:rPr lang="tr-TR" dirty="0" err="1" smtClean="0"/>
              <a:t>several</a:t>
            </a:r>
            <a:r>
              <a:rPr lang="tr-TR" dirty="0" smtClean="0"/>
              <a:t> </a:t>
            </a:r>
            <a:r>
              <a:rPr lang="tr-TR" dirty="0" err="1" smtClean="0"/>
              <a:t>chemical</a:t>
            </a:r>
            <a:r>
              <a:rPr lang="tr-TR" dirty="0" smtClean="0"/>
              <a:t> </a:t>
            </a:r>
            <a:r>
              <a:rPr lang="tr-TR" dirty="0" err="1" smtClean="0"/>
              <a:t>reactions</a:t>
            </a:r>
            <a:endParaRPr lang="tr-TR" dirty="0"/>
          </a:p>
          <a:p>
            <a:r>
              <a:rPr lang="tr-TR" dirty="0" smtClean="0"/>
              <a:t>Can </a:t>
            </a:r>
            <a:r>
              <a:rPr lang="tr-TR" dirty="0" err="1" smtClean="0"/>
              <a:t>transmit</a:t>
            </a:r>
            <a:r>
              <a:rPr lang="tr-TR" dirty="0" smtClean="0"/>
              <a:t> </a:t>
            </a:r>
            <a:r>
              <a:rPr lang="tr-TR" dirty="0" err="1" smtClean="0"/>
              <a:t>infrared</a:t>
            </a:r>
            <a:r>
              <a:rPr lang="tr-TR" dirty="0" smtClean="0"/>
              <a:t> </a:t>
            </a:r>
            <a:r>
              <a:rPr lang="tr-TR" dirty="0" err="1" smtClean="0"/>
              <a:t>light</a:t>
            </a:r>
            <a:endParaRPr lang="tr-TR" dirty="0" smtClean="0"/>
          </a:p>
          <a:p>
            <a:r>
              <a:rPr lang="tr-TR" dirty="0" err="1" smtClean="0"/>
              <a:t>Good</a:t>
            </a:r>
            <a:r>
              <a:rPr lang="tr-TR" dirty="0" smtClean="0"/>
              <a:t> </a:t>
            </a:r>
            <a:r>
              <a:rPr lang="tr-TR" dirty="0" err="1" smtClean="0"/>
              <a:t>electrical</a:t>
            </a:r>
            <a:r>
              <a:rPr lang="tr-TR" dirty="0" smtClean="0"/>
              <a:t> </a:t>
            </a:r>
            <a:r>
              <a:rPr lang="tr-TR" dirty="0" err="1" smtClean="0"/>
              <a:t>conductor</a:t>
            </a:r>
            <a:r>
              <a:rPr lang="tr-TR" dirty="0" smtClean="0"/>
              <a:t> at </a:t>
            </a:r>
            <a:r>
              <a:rPr lang="tr-TR" dirty="0" err="1" smtClean="0"/>
              <a:t>high</a:t>
            </a:r>
            <a:r>
              <a:rPr lang="tr-TR" dirty="0" smtClean="0"/>
              <a:t> </a:t>
            </a:r>
            <a:r>
              <a:rPr lang="tr-TR" dirty="0" err="1" smtClean="0"/>
              <a:t>temperatures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Some</a:t>
            </a:r>
            <a:r>
              <a:rPr lang="tr-TR" dirty="0" smtClean="0"/>
              <a:t> </a:t>
            </a:r>
            <a:r>
              <a:rPr lang="tr-TR" dirty="0" err="1" smtClean="0"/>
              <a:t>compounds</a:t>
            </a:r>
            <a:r>
              <a:rPr lang="tr-TR" dirty="0" smtClean="0"/>
              <a:t> of </a:t>
            </a:r>
            <a:r>
              <a:rPr lang="tr-TR" dirty="0" err="1" smtClean="0"/>
              <a:t>boron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non</a:t>
            </a:r>
            <a:r>
              <a:rPr lang="tr-TR" dirty="0" smtClean="0"/>
              <a:t>-</a:t>
            </a:r>
            <a:r>
              <a:rPr lang="tr-TR" dirty="0" err="1" smtClean="0"/>
              <a:t>toxic</a:t>
            </a:r>
            <a:r>
              <a:rPr lang="tr-TR" dirty="0" smtClean="0"/>
              <a:t>, but </a:t>
            </a:r>
            <a:r>
              <a:rPr lang="tr-TR" dirty="0" err="1" smtClean="0"/>
              <a:t>some</a:t>
            </a:r>
            <a:r>
              <a:rPr lang="tr-TR" dirty="0" smtClean="0"/>
              <a:t> of </a:t>
            </a:r>
            <a:r>
              <a:rPr lang="tr-TR" dirty="0" err="1" smtClean="0"/>
              <a:t>them</a:t>
            </a:r>
            <a:r>
              <a:rPr lang="tr-TR" dirty="0" smtClean="0"/>
              <a:t> </a:t>
            </a:r>
            <a:r>
              <a:rPr lang="tr-TR" dirty="0" err="1" smtClean="0"/>
              <a:t>require</a:t>
            </a:r>
            <a:r>
              <a:rPr lang="tr-TR" dirty="0" smtClean="0"/>
              <a:t> </a:t>
            </a:r>
            <a:r>
              <a:rPr lang="tr-TR" dirty="0" err="1" smtClean="0"/>
              <a:t>special</a:t>
            </a:r>
            <a:r>
              <a:rPr lang="tr-TR" dirty="0" smtClean="0"/>
              <a:t> </a:t>
            </a:r>
            <a:r>
              <a:rPr lang="tr-TR" dirty="0" err="1" smtClean="0"/>
              <a:t>handling</a:t>
            </a:r>
            <a:endParaRPr lang="tr-TR" dirty="0" smtClean="0"/>
          </a:p>
          <a:p>
            <a:r>
              <a:rPr lang="tr-TR" dirty="0" err="1" smtClean="0"/>
              <a:t>Necessary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health</a:t>
            </a:r>
            <a:r>
              <a:rPr lang="tr-TR" dirty="0" smtClean="0"/>
              <a:t> of </a:t>
            </a:r>
            <a:r>
              <a:rPr lang="tr-TR" dirty="0" err="1" smtClean="0"/>
              <a:t>living</a:t>
            </a:r>
            <a:r>
              <a:rPr lang="tr-TR" dirty="0" smtClean="0"/>
              <a:t> </a:t>
            </a:r>
            <a:r>
              <a:rPr lang="tr-TR" dirty="0" err="1" smtClean="0"/>
              <a:t>organisms</a:t>
            </a:r>
            <a:r>
              <a:rPr lang="tr-TR" dirty="0" smtClean="0"/>
              <a:t>, </a:t>
            </a:r>
            <a:r>
              <a:rPr lang="tr-TR" i="1" u="sng" dirty="0" smtClean="0"/>
              <a:t>but…</a:t>
            </a:r>
            <a:endParaRPr lang="tr-TR" i="1" u="sng" dirty="0" smtClean="0"/>
          </a:p>
          <a:p>
            <a:endParaRPr lang="tr-TR" dirty="0" smtClean="0"/>
          </a:p>
          <a:p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Additional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Info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About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Boron</a:t>
            </a:r>
            <a:endParaRPr lang="tr-TR" dirty="0">
              <a:solidFill>
                <a:schemeClr val="bg1"/>
              </a:solidFill>
            </a:endParaRPr>
          </a:p>
        </p:txBody>
      </p:sp>
      <p:pic>
        <p:nvPicPr>
          <p:cNvPr id="2051" name="Picture 3" descr="C:\Documents and Settings\Önder\Desktop\Yeni Klasör\b11_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857364"/>
            <a:ext cx="3924059" cy="1857388"/>
          </a:xfrm>
          <a:prstGeom prst="rect">
            <a:avLst/>
          </a:prstGeom>
          <a:noFill/>
        </p:spPr>
      </p:pic>
      <p:cxnSp>
        <p:nvCxnSpPr>
          <p:cNvPr id="7" name="6 Düz Ok Bağlayıcısı"/>
          <p:cNvCxnSpPr/>
          <p:nvPr/>
        </p:nvCxnSpPr>
        <p:spPr>
          <a:xfrm rot="5400000">
            <a:off x="2393935" y="3463925"/>
            <a:ext cx="2214578" cy="1588"/>
          </a:xfrm>
          <a:prstGeom prst="straightConnector1">
            <a:avLst/>
          </a:prstGeom>
          <a:ln w="38100" cmpd="sng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C:\Documents and Settings\Önder\Desktop\Yeni Klasör\boro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4714884"/>
            <a:ext cx="1009666" cy="1243344"/>
          </a:xfrm>
          <a:prstGeom prst="rect">
            <a:avLst/>
          </a:prstGeom>
          <a:noFill/>
        </p:spPr>
      </p:pic>
      <p:pic>
        <p:nvPicPr>
          <p:cNvPr id="2053" name="Picture 5" descr="C:\Documents and Settings\Önder\Desktop\Yeni Klasör\boron.jpg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643570" y="1857364"/>
            <a:ext cx="2438400" cy="2733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>
                <a:solidFill>
                  <a:schemeClr val="bg1"/>
                </a:solidFill>
              </a:rPr>
              <a:t>An </a:t>
            </a:r>
            <a:r>
              <a:rPr lang="tr-TR" dirty="0" err="1" smtClean="0">
                <a:solidFill>
                  <a:schemeClr val="bg1"/>
                </a:solidFill>
              </a:rPr>
              <a:t>Example</a:t>
            </a:r>
            <a:r>
              <a:rPr lang="tr-TR" dirty="0" smtClean="0">
                <a:solidFill>
                  <a:schemeClr val="bg1"/>
                </a:solidFill>
              </a:rPr>
              <a:t> of </a:t>
            </a:r>
            <a:r>
              <a:rPr lang="tr-TR" dirty="0" err="1" smtClean="0">
                <a:solidFill>
                  <a:schemeClr val="bg1"/>
                </a:solidFill>
              </a:rPr>
              <a:t>Agrucultural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Disease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Caused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by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Boron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4" name="3 Metin Yer Tutucusu"/>
          <p:cNvSpPr>
            <a:spLocks noGrp="1"/>
          </p:cNvSpPr>
          <p:nvPr>
            <p:ph type="body" idx="1"/>
          </p:nvPr>
        </p:nvSpPr>
        <p:spPr>
          <a:xfrm>
            <a:off x="428596" y="5643578"/>
            <a:ext cx="4040188" cy="639762"/>
          </a:xfrm>
        </p:spPr>
        <p:txBody>
          <a:bodyPr/>
          <a:lstStyle/>
          <a:p>
            <a:pPr algn="ctr"/>
            <a:r>
              <a:rPr lang="tr-TR" dirty="0" err="1" smtClean="0"/>
              <a:t>Healthy</a:t>
            </a:r>
            <a:r>
              <a:rPr lang="tr-TR" dirty="0" smtClean="0"/>
              <a:t> </a:t>
            </a:r>
            <a:r>
              <a:rPr lang="tr-TR" dirty="0" err="1" smtClean="0"/>
              <a:t>Broccoli</a:t>
            </a:r>
            <a:endParaRPr lang="tr-TR" dirty="0"/>
          </a:p>
        </p:txBody>
      </p:sp>
      <p:sp>
        <p:nvSpPr>
          <p:cNvPr id="6" name="5 Metin Yer Tutucusu"/>
          <p:cNvSpPr>
            <a:spLocks noGrp="1"/>
          </p:cNvSpPr>
          <p:nvPr>
            <p:ph type="body" sz="quarter" idx="3"/>
          </p:nvPr>
        </p:nvSpPr>
        <p:spPr>
          <a:xfrm>
            <a:off x="4429124" y="5857892"/>
            <a:ext cx="4041775" cy="425448"/>
          </a:xfrm>
        </p:spPr>
        <p:txBody>
          <a:bodyPr>
            <a:normAutofit lnSpcReduction="10000"/>
          </a:bodyPr>
          <a:lstStyle/>
          <a:p>
            <a:pPr algn="ctr"/>
            <a:r>
              <a:rPr lang="tr-TR" dirty="0" err="1" smtClean="0"/>
              <a:t>Diseased</a:t>
            </a:r>
            <a:r>
              <a:rPr lang="tr-TR" dirty="0" smtClean="0"/>
              <a:t> </a:t>
            </a:r>
            <a:r>
              <a:rPr lang="tr-TR" dirty="0" err="1" smtClean="0"/>
              <a:t>Broccoli</a:t>
            </a:r>
            <a:endParaRPr lang="tr-TR" dirty="0"/>
          </a:p>
        </p:txBody>
      </p:sp>
      <p:pic>
        <p:nvPicPr>
          <p:cNvPr id="1026" name="Picture 2" descr="C:\Documents and Settings\Önder\Desktop\Yeni Klasör\u128657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643050"/>
            <a:ext cx="2543175" cy="3810000"/>
          </a:xfrm>
          <a:prstGeom prst="rect">
            <a:avLst/>
          </a:prstGeom>
          <a:noFill/>
        </p:spPr>
      </p:pic>
      <p:pic>
        <p:nvPicPr>
          <p:cNvPr id="1027" name="Picture 3" descr="C:\Documents and Settings\Önder\Desktop\Yeni Klasör\broccoli_boron_deficienc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1857364"/>
            <a:ext cx="4535494" cy="30003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>
                <a:solidFill>
                  <a:schemeClr val="bg1"/>
                </a:solidFill>
              </a:rPr>
              <a:t>An </a:t>
            </a:r>
            <a:r>
              <a:rPr lang="tr-TR" dirty="0" err="1" smtClean="0">
                <a:solidFill>
                  <a:schemeClr val="bg1"/>
                </a:solidFill>
              </a:rPr>
              <a:t>E</a:t>
            </a:r>
            <a:r>
              <a:rPr lang="tr-TR" dirty="0" err="1" smtClean="0">
                <a:solidFill>
                  <a:schemeClr val="bg1"/>
                </a:solidFill>
              </a:rPr>
              <a:t>xample</a:t>
            </a:r>
            <a:r>
              <a:rPr lang="tr-TR" dirty="0" smtClean="0">
                <a:solidFill>
                  <a:schemeClr val="bg1"/>
                </a:solidFill>
              </a:rPr>
              <a:t> of </a:t>
            </a:r>
            <a:r>
              <a:rPr lang="tr-TR" dirty="0" err="1" smtClean="0">
                <a:solidFill>
                  <a:schemeClr val="bg1"/>
                </a:solidFill>
              </a:rPr>
              <a:t>Arthridis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Disease</a:t>
            </a:r>
            <a:endParaRPr lang="tr-TR" dirty="0">
              <a:solidFill>
                <a:schemeClr val="bg1"/>
              </a:solidFill>
            </a:endParaRPr>
          </a:p>
        </p:txBody>
      </p:sp>
      <p:pic>
        <p:nvPicPr>
          <p:cNvPr id="6" name="Picture 2" descr="C:\Documents and Settings\Önder\Desktop\Yeni Klasör\rheumatoid_arthritis_111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500174"/>
            <a:ext cx="5491002" cy="4786346"/>
          </a:xfrm>
          <a:prstGeom prst="rect">
            <a:avLst/>
          </a:prstGeom>
          <a:noFill/>
        </p:spPr>
      </p:pic>
      <p:sp>
        <p:nvSpPr>
          <p:cNvPr id="7" name="6 Metin kutusu"/>
          <p:cNvSpPr txBox="1"/>
          <p:nvPr/>
        </p:nvSpPr>
        <p:spPr>
          <a:xfrm>
            <a:off x="928662" y="6357958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smtClean="0"/>
              <a:t>                   </a:t>
            </a:r>
            <a:r>
              <a:rPr lang="en-US" dirty="0" smtClean="0"/>
              <a:t>Boron </a:t>
            </a:r>
            <a:r>
              <a:rPr lang="en-US" dirty="0" smtClean="0"/>
              <a:t>compounds show promise in treating arthritis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Usage</a:t>
            </a:r>
            <a:r>
              <a:rPr lang="tr-TR" dirty="0" smtClean="0">
                <a:solidFill>
                  <a:schemeClr val="bg1"/>
                </a:solidFill>
              </a:rPr>
              <a:t> of </a:t>
            </a:r>
            <a:r>
              <a:rPr lang="tr-TR" dirty="0" err="1" smtClean="0">
                <a:solidFill>
                  <a:schemeClr val="bg1"/>
                </a:solidFill>
              </a:rPr>
              <a:t>Boron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 smtClean="0"/>
              <a:t>Mostly</a:t>
            </a:r>
            <a:r>
              <a:rPr lang="tr-TR" dirty="0" smtClean="0"/>
              <a:t> </a:t>
            </a:r>
            <a:r>
              <a:rPr lang="tr-TR" dirty="0" err="1" smtClean="0"/>
              <a:t>refined</a:t>
            </a:r>
            <a:r>
              <a:rPr lang="tr-TR" dirty="0" smtClean="0"/>
              <a:t> </a:t>
            </a:r>
            <a:r>
              <a:rPr lang="tr-TR" dirty="0" err="1" smtClean="0"/>
              <a:t>into</a:t>
            </a:r>
            <a:r>
              <a:rPr lang="tr-TR" dirty="0" smtClean="0"/>
              <a:t> </a:t>
            </a:r>
            <a:r>
              <a:rPr lang="tr-TR" i="1" dirty="0" err="1" smtClean="0"/>
              <a:t>boric</a:t>
            </a:r>
            <a:r>
              <a:rPr lang="tr-TR" i="1" dirty="0" smtClean="0"/>
              <a:t> </a:t>
            </a:r>
            <a:r>
              <a:rPr lang="tr-TR" i="1" dirty="0" err="1" smtClean="0"/>
              <a:t>acid</a:t>
            </a:r>
            <a:r>
              <a:rPr lang="tr-TR" i="1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i="1" dirty="0" err="1" smtClean="0"/>
              <a:t>sodium</a:t>
            </a:r>
            <a:r>
              <a:rPr lang="tr-TR" i="1" dirty="0" smtClean="0"/>
              <a:t> </a:t>
            </a:r>
            <a:r>
              <a:rPr lang="tr-TR" i="1" dirty="0" err="1" smtClean="0"/>
              <a:t>tetraborate</a:t>
            </a:r>
            <a:endParaRPr lang="tr-TR" i="1" dirty="0" smtClean="0"/>
          </a:p>
          <a:p>
            <a:r>
              <a:rPr lang="tr-TR" dirty="0" err="1" smtClean="0"/>
              <a:t>Reinforcement</a:t>
            </a:r>
            <a:r>
              <a:rPr lang="tr-TR" dirty="0" smtClean="0"/>
              <a:t> of </a:t>
            </a:r>
            <a:r>
              <a:rPr lang="tr-TR" dirty="0" err="1" smtClean="0"/>
              <a:t>bodies</a:t>
            </a:r>
            <a:r>
              <a:rPr lang="tr-TR" dirty="0" smtClean="0"/>
              <a:t> of </a:t>
            </a:r>
            <a:r>
              <a:rPr lang="tr-TR" dirty="0" err="1" smtClean="0"/>
              <a:t>aircrafts</a:t>
            </a:r>
            <a:r>
              <a:rPr lang="tr-TR" dirty="0" smtClean="0"/>
              <a:t> as </a:t>
            </a:r>
            <a:r>
              <a:rPr lang="tr-TR" i="1" dirty="0" err="1" smtClean="0"/>
              <a:t>fibers</a:t>
            </a:r>
            <a:endParaRPr lang="tr-TR" i="1" dirty="0" smtClean="0"/>
          </a:p>
          <a:p>
            <a:r>
              <a:rPr lang="tr-TR" dirty="0" err="1" smtClean="0"/>
              <a:t>Withstandal</a:t>
            </a:r>
            <a:r>
              <a:rPr lang="tr-TR" dirty="0" smtClean="0"/>
              <a:t> </a:t>
            </a:r>
            <a:r>
              <a:rPr lang="tr-TR" dirty="0" err="1" smtClean="0"/>
              <a:t>to</a:t>
            </a:r>
            <a:r>
              <a:rPr lang="tr-TR" dirty="0" smtClean="0"/>
              <a:t> </a:t>
            </a:r>
            <a:r>
              <a:rPr lang="tr-TR" dirty="0" err="1" smtClean="0"/>
              <a:t>chemical</a:t>
            </a:r>
            <a:r>
              <a:rPr lang="tr-TR" dirty="0" smtClean="0"/>
              <a:t> </a:t>
            </a:r>
            <a:r>
              <a:rPr lang="tr-TR" dirty="0" err="1" smtClean="0"/>
              <a:t>reactions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sudden</a:t>
            </a:r>
            <a:r>
              <a:rPr lang="tr-TR" dirty="0" smtClean="0"/>
              <a:t> </a:t>
            </a:r>
            <a:r>
              <a:rPr lang="tr-TR" dirty="0" err="1" smtClean="0"/>
              <a:t>temperature</a:t>
            </a:r>
            <a:r>
              <a:rPr lang="tr-TR" dirty="0" smtClean="0"/>
              <a:t> </a:t>
            </a:r>
            <a:r>
              <a:rPr lang="tr-TR" dirty="0" err="1" smtClean="0"/>
              <a:t>changes</a:t>
            </a:r>
            <a:r>
              <a:rPr lang="tr-TR" dirty="0" smtClean="0"/>
              <a:t> as </a:t>
            </a:r>
            <a:r>
              <a:rPr lang="tr-TR" i="1" dirty="0" err="1" smtClean="0"/>
              <a:t>borosilicate</a:t>
            </a:r>
            <a:endParaRPr lang="tr-TR" i="1" dirty="0" smtClean="0"/>
          </a:p>
          <a:p>
            <a:r>
              <a:rPr lang="tr-TR" dirty="0" err="1" smtClean="0"/>
              <a:t>Serves</a:t>
            </a:r>
            <a:r>
              <a:rPr lang="tr-TR" dirty="0" smtClean="0"/>
              <a:t> in </a:t>
            </a:r>
            <a:r>
              <a:rPr lang="tr-TR" dirty="0" err="1" smtClean="0"/>
              <a:t>detergents</a:t>
            </a:r>
            <a:r>
              <a:rPr lang="tr-TR" dirty="0" smtClean="0"/>
              <a:t> as </a:t>
            </a:r>
            <a:r>
              <a:rPr lang="tr-TR" i="1" dirty="0" err="1" smtClean="0"/>
              <a:t>sodium</a:t>
            </a:r>
            <a:r>
              <a:rPr lang="tr-TR" i="1" dirty="0" smtClean="0"/>
              <a:t> </a:t>
            </a:r>
            <a:r>
              <a:rPr lang="tr-TR" i="1" dirty="0" err="1" smtClean="0"/>
              <a:t>perborate</a:t>
            </a:r>
            <a:r>
              <a:rPr lang="tr-TR" i="1" dirty="0"/>
              <a:t> </a:t>
            </a:r>
            <a:endParaRPr lang="tr-TR" i="1" dirty="0" smtClean="0"/>
          </a:p>
          <a:p>
            <a:r>
              <a:rPr lang="tr-TR" dirty="0" err="1" smtClean="0"/>
              <a:t>Superconductive</a:t>
            </a:r>
            <a:r>
              <a:rPr lang="tr-TR" dirty="0" smtClean="0"/>
              <a:t> as </a:t>
            </a:r>
            <a:r>
              <a:rPr lang="tr-TR" dirty="0" err="1" smtClean="0"/>
              <a:t>magnesium</a:t>
            </a:r>
            <a:r>
              <a:rPr lang="tr-TR" dirty="0" smtClean="0"/>
              <a:t> </a:t>
            </a:r>
            <a:r>
              <a:rPr lang="tr-TR" dirty="0" err="1" smtClean="0"/>
              <a:t>dibromide</a:t>
            </a:r>
            <a:endParaRPr lang="tr-TR" dirty="0" smtClean="0"/>
          </a:p>
          <a:p>
            <a:endParaRPr lang="tr-TR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Usage</a:t>
            </a:r>
            <a:r>
              <a:rPr lang="tr-TR" dirty="0" smtClean="0">
                <a:solidFill>
                  <a:schemeClr val="bg1"/>
                </a:solidFill>
              </a:rPr>
              <a:t> of </a:t>
            </a:r>
            <a:r>
              <a:rPr lang="tr-TR" dirty="0" err="1" smtClean="0">
                <a:solidFill>
                  <a:schemeClr val="bg1"/>
                </a:solidFill>
              </a:rPr>
              <a:t>Boron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tr-TR" dirty="0" err="1" smtClean="0"/>
              <a:t>There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more</a:t>
            </a:r>
            <a:r>
              <a:rPr lang="tr-TR" dirty="0" smtClean="0"/>
              <a:t> </a:t>
            </a:r>
            <a:r>
              <a:rPr lang="tr-TR" dirty="0" err="1" smtClean="0"/>
              <a:t>areas</a:t>
            </a:r>
            <a:r>
              <a:rPr lang="tr-TR" dirty="0" smtClean="0"/>
              <a:t> </a:t>
            </a:r>
            <a:r>
              <a:rPr lang="tr-TR" dirty="0" err="1" smtClean="0"/>
              <a:t>that</a:t>
            </a:r>
            <a:r>
              <a:rPr lang="tr-TR" dirty="0" smtClean="0"/>
              <a:t> </a:t>
            </a:r>
            <a:r>
              <a:rPr lang="tr-TR" dirty="0" err="1" smtClean="0"/>
              <a:t>boron</a:t>
            </a:r>
            <a:r>
              <a:rPr lang="tr-TR" dirty="0" smtClean="0"/>
              <a:t> can be </a:t>
            </a:r>
            <a:r>
              <a:rPr lang="tr-TR" dirty="0" err="1" smtClean="0"/>
              <a:t>used</a:t>
            </a:r>
            <a:r>
              <a:rPr lang="tr-TR" dirty="0" smtClean="0"/>
              <a:t> </a:t>
            </a:r>
            <a:r>
              <a:rPr lang="tr-TR" dirty="0" err="1" smtClean="0"/>
              <a:t>such</a:t>
            </a:r>
            <a:r>
              <a:rPr lang="tr-TR" dirty="0" smtClean="0"/>
              <a:t> as:</a:t>
            </a:r>
          </a:p>
          <a:p>
            <a:pPr lvl="1">
              <a:buFont typeface="Wingdings" pitchFamily="2" charset="2"/>
              <a:buChar char="§"/>
            </a:pPr>
            <a:r>
              <a:rPr lang="tr-TR" dirty="0" err="1" smtClean="0"/>
              <a:t>Armour</a:t>
            </a:r>
            <a:r>
              <a:rPr lang="tr-TR" dirty="0" smtClean="0"/>
              <a:t> </a:t>
            </a:r>
            <a:r>
              <a:rPr lang="tr-TR" dirty="0" err="1" smtClean="0"/>
              <a:t>materials</a:t>
            </a:r>
            <a:r>
              <a:rPr lang="tr-TR" dirty="0" smtClean="0"/>
              <a:t>, anti-</a:t>
            </a:r>
            <a:r>
              <a:rPr lang="tr-TR" dirty="0" err="1" smtClean="0"/>
              <a:t>corrosion</a:t>
            </a:r>
            <a:r>
              <a:rPr lang="tr-TR" dirty="0" smtClean="0"/>
              <a:t> </a:t>
            </a:r>
            <a:r>
              <a:rPr lang="tr-TR" dirty="0" err="1" smtClean="0"/>
              <a:t>systems</a:t>
            </a:r>
            <a:r>
              <a:rPr lang="tr-TR" dirty="0" smtClean="0"/>
              <a:t>, </a:t>
            </a:r>
            <a:r>
              <a:rPr lang="tr-TR" dirty="0" err="1" smtClean="0"/>
              <a:t>textile</a:t>
            </a:r>
            <a:r>
              <a:rPr lang="tr-TR" dirty="0" smtClean="0"/>
              <a:t>, </a:t>
            </a:r>
            <a:r>
              <a:rPr lang="tr-TR" dirty="0" err="1" smtClean="0"/>
              <a:t>insecticide</a:t>
            </a:r>
            <a:r>
              <a:rPr lang="tr-TR" dirty="0" smtClean="0"/>
              <a:t>, </a:t>
            </a:r>
            <a:r>
              <a:rPr lang="tr-TR" dirty="0" err="1" smtClean="0"/>
              <a:t>cure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tumors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radiation</a:t>
            </a:r>
            <a:r>
              <a:rPr lang="tr-TR" dirty="0" smtClean="0"/>
              <a:t> </a:t>
            </a:r>
            <a:r>
              <a:rPr lang="tr-TR" dirty="0" err="1" smtClean="0"/>
              <a:t>shield</a:t>
            </a:r>
            <a:r>
              <a:rPr lang="tr-TR" dirty="0" smtClean="0"/>
              <a:t> as </a:t>
            </a:r>
            <a:r>
              <a:rPr lang="tr-TR" dirty="0" err="1" smtClean="0"/>
              <a:t>enriched</a:t>
            </a:r>
            <a:r>
              <a:rPr lang="tr-TR" dirty="0" smtClean="0"/>
              <a:t> </a:t>
            </a:r>
            <a:r>
              <a:rPr lang="tr-TR" dirty="0" err="1" smtClean="0"/>
              <a:t>boron</a:t>
            </a:r>
            <a:r>
              <a:rPr lang="tr-TR" dirty="0" smtClean="0"/>
              <a:t>, </a:t>
            </a:r>
            <a:r>
              <a:rPr lang="tr-TR" dirty="0" err="1" smtClean="0"/>
              <a:t>igniter</a:t>
            </a:r>
            <a:r>
              <a:rPr lang="tr-TR" dirty="0" smtClean="0"/>
              <a:t> of jet </a:t>
            </a:r>
            <a:r>
              <a:rPr lang="tr-TR" dirty="0" err="1" smtClean="0"/>
              <a:t>fuels</a:t>
            </a:r>
            <a:r>
              <a:rPr lang="tr-TR" dirty="0" smtClean="0"/>
              <a:t>,…</a:t>
            </a:r>
          </a:p>
          <a:p>
            <a:pPr lvl="1">
              <a:buFont typeface="Wingdings" pitchFamily="2" charset="2"/>
              <a:buChar char="§"/>
            </a:pPr>
            <a:endParaRPr lang="tr-TR" dirty="0" smtClean="0"/>
          </a:p>
          <a:p>
            <a:pPr lvl="1">
              <a:buFont typeface="Wingdings" pitchFamily="2" charset="2"/>
              <a:buChar char="§"/>
            </a:pPr>
            <a:endParaRPr lang="tr-TR" dirty="0"/>
          </a:p>
        </p:txBody>
      </p:sp>
      <p:pic>
        <p:nvPicPr>
          <p:cNvPr id="1026" name="Picture 2" descr="C:\Documents and Settings\Önder\Desktop\Yeni Klasör\sodiu tetrabora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2000240"/>
            <a:ext cx="3907784" cy="30527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Boron</a:t>
            </a:r>
            <a:r>
              <a:rPr lang="tr-TR" dirty="0" smtClean="0">
                <a:solidFill>
                  <a:schemeClr val="bg1"/>
                </a:solidFill>
              </a:rPr>
              <a:t> in </a:t>
            </a:r>
            <a:r>
              <a:rPr lang="tr-TR" dirty="0" err="1" smtClean="0">
                <a:solidFill>
                  <a:schemeClr val="bg1"/>
                </a:solidFill>
              </a:rPr>
              <a:t>Turkey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world wide commercial borate deposits are estimated to be </a:t>
            </a:r>
            <a:r>
              <a:rPr lang="tr-TR" dirty="0" smtClean="0"/>
              <a:t>1.176.000 </a:t>
            </a:r>
            <a:r>
              <a:rPr lang="tr-TR" dirty="0" err="1" smtClean="0"/>
              <a:t>metric</a:t>
            </a:r>
            <a:r>
              <a:rPr lang="tr-TR" dirty="0" smtClean="0"/>
              <a:t> </a:t>
            </a:r>
            <a:r>
              <a:rPr lang="tr-TR" dirty="0" err="1" smtClean="0"/>
              <a:t>tonnes</a:t>
            </a:r>
            <a:endParaRPr lang="tr-TR" dirty="0" smtClean="0"/>
          </a:p>
          <a:p>
            <a:r>
              <a:rPr lang="tr-TR" dirty="0" err="1" smtClean="0"/>
              <a:t>Turkey</a:t>
            </a:r>
            <a:r>
              <a:rPr lang="tr-TR" dirty="0" smtClean="0"/>
              <a:t> </a:t>
            </a:r>
            <a:r>
              <a:rPr lang="en-US" dirty="0" smtClean="0"/>
              <a:t>has almost 72% of the world’s boron potential and boron </a:t>
            </a:r>
            <a:r>
              <a:rPr lang="en-US" dirty="0" smtClean="0"/>
              <a:t>reserves</a:t>
            </a:r>
            <a:r>
              <a:rPr lang="tr-TR" dirty="0" smtClean="0"/>
              <a:t> </a:t>
            </a:r>
            <a:r>
              <a:rPr lang="tr-TR" dirty="0" err="1" smtClean="0"/>
              <a:t>which</a:t>
            </a:r>
            <a:r>
              <a:rPr lang="tr-TR" dirty="0" smtClean="0"/>
              <a:t> is </a:t>
            </a:r>
            <a:r>
              <a:rPr lang="tr-TR" dirty="0" err="1" smtClean="0"/>
              <a:t>enough</a:t>
            </a:r>
            <a:r>
              <a:rPr lang="tr-TR" dirty="0" smtClean="0"/>
              <a:t>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market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about</a:t>
            </a:r>
            <a:r>
              <a:rPr lang="tr-TR" dirty="0" smtClean="0"/>
              <a:t> 1000 </a:t>
            </a:r>
            <a:r>
              <a:rPr lang="tr-TR" dirty="0" err="1" smtClean="0"/>
              <a:t>years</a:t>
            </a:r>
            <a:endParaRPr lang="tr-TR" dirty="0" smtClean="0"/>
          </a:p>
          <a:p>
            <a:r>
              <a:rPr lang="en-US" dirty="0" smtClean="0"/>
              <a:t>The largest borax deposits are found in Central and Western Turkey including the provinces of </a:t>
            </a:r>
            <a:r>
              <a:rPr lang="en-US" dirty="0" err="1" smtClean="0"/>
              <a:t>Eskişehir</a:t>
            </a:r>
            <a:r>
              <a:rPr lang="en-US" dirty="0" smtClean="0"/>
              <a:t>, </a:t>
            </a:r>
            <a:r>
              <a:rPr lang="en-US" dirty="0" err="1" smtClean="0"/>
              <a:t>Kütahya</a:t>
            </a:r>
            <a:r>
              <a:rPr lang="en-US" dirty="0" smtClean="0"/>
              <a:t> and </a:t>
            </a:r>
            <a:r>
              <a:rPr lang="en-US" dirty="0" err="1" smtClean="0"/>
              <a:t>Balıkesir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World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Boron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Reserves</a:t>
            </a:r>
            <a:endParaRPr lang="tr-TR" dirty="0">
              <a:solidFill>
                <a:schemeClr val="bg1"/>
              </a:solidFill>
            </a:endParaRPr>
          </a:p>
        </p:txBody>
      </p:sp>
      <p:graphicFrame>
        <p:nvGraphicFramePr>
          <p:cNvPr id="5" name="4 İçerik Yer Tutucusu"/>
          <p:cNvGraphicFramePr>
            <a:graphicFrameLocks noGrp="1"/>
          </p:cNvGraphicFramePr>
          <p:nvPr>
            <p:ph idx="1"/>
          </p:nvPr>
        </p:nvGraphicFramePr>
        <p:xfrm>
          <a:off x="457200" y="1600201"/>
          <a:ext cx="3829048" cy="4257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3 Grafik"/>
          <p:cNvGraphicFramePr/>
          <p:nvPr/>
        </p:nvGraphicFramePr>
        <p:xfrm>
          <a:off x="4214810" y="1857364"/>
          <a:ext cx="3976694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4357686" y="1571612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dirty="0" err="1" smtClean="0"/>
              <a:t>Metric</a:t>
            </a:r>
            <a:r>
              <a:rPr lang="tr-TR" dirty="0" smtClean="0"/>
              <a:t> </a:t>
            </a:r>
            <a:r>
              <a:rPr lang="tr-TR" sz="1000" dirty="0" err="1" smtClean="0"/>
              <a:t>Tons</a:t>
            </a:r>
            <a:endParaRPr lang="tr-TR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err="1" smtClean="0">
                <a:solidFill>
                  <a:schemeClr val="bg1"/>
                </a:solidFill>
              </a:rPr>
              <a:t>Boron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Minerals</a:t>
            </a:r>
            <a:r>
              <a:rPr lang="tr-TR" dirty="0" smtClean="0">
                <a:solidFill>
                  <a:schemeClr val="bg1"/>
                </a:solidFill>
              </a:rPr>
              <a:t>: </a:t>
            </a:r>
            <a:r>
              <a:rPr lang="tr-TR" dirty="0" err="1" smtClean="0">
                <a:solidFill>
                  <a:schemeClr val="bg1"/>
                </a:solidFill>
              </a:rPr>
              <a:t>World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Production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by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Country</a:t>
            </a:r>
            <a:endParaRPr lang="tr-TR" dirty="0">
              <a:solidFill>
                <a:schemeClr val="bg1"/>
              </a:solidFill>
            </a:endParaRPr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Metin kutusu"/>
          <p:cNvSpPr txBox="1"/>
          <p:nvPr/>
        </p:nvSpPr>
        <p:spPr>
          <a:xfrm>
            <a:off x="5786446" y="6143644"/>
            <a:ext cx="214314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dirty="0" smtClean="0"/>
              <a:t>2006 </a:t>
            </a:r>
            <a:r>
              <a:rPr lang="tr-TR" sz="1000" dirty="0" err="1" smtClean="0"/>
              <a:t>Minerals</a:t>
            </a:r>
            <a:r>
              <a:rPr lang="tr-TR" sz="1000" dirty="0" smtClean="0"/>
              <a:t> </a:t>
            </a:r>
            <a:r>
              <a:rPr lang="tr-TR" sz="1000" dirty="0" err="1" smtClean="0"/>
              <a:t>Yearbook</a:t>
            </a:r>
            <a:endParaRPr lang="tr-TR" sz="1000" dirty="0"/>
          </a:p>
        </p:txBody>
      </p:sp>
      <p:sp>
        <p:nvSpPr>
          <p:cNvPr id="5" name="4 Metin kutusu"/>
          <p:cNvSpPr txBox="1"/>
          <p:nvPr/>
        </p:nvSpPr>
        <p:spPr>
          <a:xfrm>
            <a:off x="285720" y="142873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1000" dirty="0" err="1" smtClean="0"/>
              <a:t>Thousand</a:t>
            </a:r>
            <a:r>
              <a:rPr lang="tr-TR" sz="1000" dirty="0" smtClean="0"/>
              <a:t> </a:t>
            </a:r>
            <a:r>
              <a:rPr lang="tr-TR" sz="1000" dirty="0" err="1" smtClean="0"/>
              <a:t>Metric</a:t>
            </a:r>
            <a:r>
              <a:rPr lang="tr-TR" sz="1000" dirty="0" smtClean="0"/>
              <a:t> </a:t>
            </a:r>
            <a:r>
              <a:rPr lang="tr-TR" sz="1000" dirty="0" err="1" smtClean="0"/>
              <a:t>Tons</a:t>
            </a:r>
            <a:endParaRPr lang="tr-TR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Boron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Trade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Worldwide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77500" lnSpcReduction="20000"/>
          </a:bodyPr>
          <a:lstStyle/>
          <a:p>
            <a:r>
              <a:rPr lang="tr-TR" dirty="0" err="1" smtClean="0"/>
              <a:t>Argentina</a:t>
            </a:r>
            <a:r>
              <a:rPr lang="tr-TR" dirty="0" smtClean="0"/>
              <a:t>, </a:t>
            </a:r>
            <a:r>
              <a:rPr lang="tr-TR" dirty="0" err="1" smtClean="0"/>
              <a:t>Australia</a:t>
            </a:r>
            <a:r>
              <a:rPr lang="tr-TR" dirty="0" smtClean="0"/>
              <a:t>, </a:t>
            </a:r>
            <a:r>
              <a:rPr lang="tr-TR" dirty="0" err="1" smtClean="0"/>
              <a:t>Bangladesh</a:t>
            </a:r>
            <a:r>
              <a:rPr lang="tr-TR" dirty="0" smtClean="0"/>
              <a:t>, </a:t>
            </a:r>
            <a:r>
              <a:rPr lang="tr-TR" dirty="0" err="1" smtClean="0"/>
              <a:t>Brazil</a:t>
            </a:r>
            <a:r>
              <a:rPr lang="tr-TR" dirty="0" smtClean="0"/>
              <a:t>, </a:t>
            </a:r>
            <a:r>
              <a:rPr lang="tr-TR" dirty="0" err="1" smtClean="0"/>
              <a:t>Bulgaria</a:t>
            </a:r>
            <a:r>
              <a:rPr lang="tr-TR" dirty="0" smtClean="0"/>
              <a:t>, </a:t>
            </a:r>
            <a:r>
              <a:rPr lang="tr-TR" dirty="0" err="1" smtClean="0"/>
              <a:t>Cameroon</a:t>
            </a:r>
            <a:r>
              <a:rPr lang="tr-TR" dirty="0" smtClean="0"/>
              <a:t>, </a:t>
            </a:r>
          </a:p>
          <a:p>
            <a:r>
              <a:rPr lang="tr-TR" dirty="0" err="1" smtClean="0"/>
              <a:t>Canada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China</a:t>
            </a:r>
            <a:r>
              <a:rPr lang="tr-TR" dirty="0" smtClean="0"/>
              <a:t>, </a:t>
            </a:r>
            <a:r>
              <a:rPr lang="tr-TR" dirty="0" err="1" smtClean="0"/>
              <a:t>Egypt</a:t>
            </a:r>
            <a:r>
              <a:rPr lang="tr-TR" dirty="0" smtClean="0"/>
              <a:t>, </a:t>
            </a:r>
            <a:r>
              <a:rPr lang="tr-TR" dirty="0" err="1" smtClean="0"/>
              <a:t>UnitedKingdom</a:t>
            </a:r>
            <a:r>
              <a:rPr lang="tr-TR" dirty="0" smtClean="0"/>
              <a:t>, </a:t>
            </a:r>
            <a:r>
              <a:rPr lang="tr-TR" dirty="0" err="1" smtClean="0"/>
              <a:t>Finlan</a:t>
            </a:r>
            <a:r>
              <a:rPr lang="tr-TR" dirty="0" smtClean="0"/>
              <a:t>, </a:t>
            </a:r>
            <a:r>
              <a:rPr lang="tr-TR" dirty="0" err="1" smtClean="0"/>
              <a:t>France</a:t>
            </a:r>
            <a:r>
              <a:rPr lang="tr-TR" dirty="0" smtClean="0"/>
              <a:t>, </a:t>
            </a:r>
            <a:r>
              <a:rPr lang="tr-TR" dirty="0" err="1" smtClean="0"/>
              <a:t>Greece</a:t>
            </a:r>
            <a:r>
              <a:rPr lang="tr-TR" dirty="0" smtClean="0"/>
              <a:t>, </a:t>
            </a:r>
            <a:r>
              <a:rPr lang="tr-TR" dirty="0" err="1" smtClean="0"/>
              <a:t>India</a:t>
            </a:r>
            <a:r>
              <a:rPr lang="tr-TR" dirty="0" smtClean="0"/>
              <a:t>, </a:t>
            </a:r>
          </a:p>
          <a:p>
            <a:r>
              <a:rPr lang="tr-TR" dirty="0" err="1" smtClean="0"/>
              <a:t>Indonesia</a:t>
            </a:r>
            <a:r>
              <a:rPr lang="tr-TR" dirty="0" smtClean="0"/>
              <a:t>, Iran, </a:t>
            </a:r>
            <a:r>
              <a:rPr lang="tr-TR" dirty="0" err="1" smtClean="0"/>
              <a:t>Iraq</a:t>
            </a:r>
            <a:r>
              <a:rPr lang="tr-TR" dirty="0" smtClean="0"/>
              <a:t>, </a:t>
            </a:r>
            <a:r>
              <a:rPr lang="tr-TR" dirty="0" err="1" smtClean="0"/>
              <a:t>Israel</a:t>
            </a:r>
            <a:r>
              <a:rPr lang="tr-TR" dirty="0" smtClean="0"/>
              <a:t>, </a:t>
            </a:r>
          </a:p>
          <a:p>
            <a:r>
              <a:rPr lang="tr-TR" dirty="0" err="1" smtClean="0"/>
              <a:t>Italy</a:t>
            </a:r>
            <a:r>
              <a:rPr lang="tr-TR" dirty="0" smtClean="0"/>
              <a:t>, </a:t>
            </a:r>
            <a:r>
              <a:rPr lang="tr-TR" dirty="0" err="1" smtClean="0"/>
              <a:t>Lithuaina</a:t>
            </a:r>
            <a:r>
              <a:rPr lang="tr-TR" dirty="0" smtClean="0"/>
              <a:t>, </a:t>
            </a:r>
            <a:r>
              <a:rPr lang="tr-TR" dirty="0" err="1" smtClean="0"/>
              <a:t>Lebanon</a:t>
            </a:r>
            <a:r>
              <a:rPr lang="tr-TR" dirty="0" smtClean="0"/>
              <a:t>, </a:t>
            </a:r>
            <a:r>
              <a:rPr lang="tr-TR" dirty="0" err="1" smtClean="0"/>
              <a:t>Macedonia</a:t>
            </a:r>
            <a:r>
              <a:rPr lang="tr-TR" dirty="0" smtClean="0"/>
              <a:t>, </a:t>
            </a:r>
            <a:r>
              <a:rPr lang="tr-TR" dirty="0" err="1" smtClean="0"/>
              <a:t>Malaysia</a:t>
            </a:r>
            <a:r>
              <a:rPr lang="tr-TR" dirty="0" smtClean="0"/>
              <a:t>, Mali, </a:t>
            </a:r>
          </a:p>
          <a:p>
            <a:r>
              <a:rPr lang="tr-TR" dirty="0" smtClean="0"/>
              <a:t>Moldova, </a:t>
            </a:r>
            <a:r>
              <a:rPr lang="tr-TR" dirty="0" err="1" smtClean="0"/>
              <a:t>Netherlands</a:t>
            </a:r>
            <a:r>
              <a:rPr lang="tr-TR" dirty="0" smtClean="0"/>
              <a:t> </a:t>
            </a:r>
          </a:p>
          <a:p>
            <a:r>
              <a:rPr lang="tr-TR" dirty="0" smtClean="0"/>
              <a:t>New </a:t>
            </a:r>
            <a:r>
              <a:rPr lang="tr-TR" dirty="0" err="1" smtClean="0"/>
              <a:t>Zealand</a:t>
            </a:r>
            <a:r>
              <a:rPr lang="tr-TR" dirty="0" smtClean="0"/>
              <a:t>, Pakistan, Yemen, </a:t>
            </a:r>
            <a:r>
              <a:rPr lang="tr-TR" dirty="0" err="1" smtClean="0"/>
              <a:t>Poland</a:t>
            </a:r>
            <a:r>
              <a:rPr lang="tr-TR" dirty="0" smtClean="0"/>
              <a:t>, </a:t>
            </a:r>
            <a:r>
              <a:rPr lang="tr-TR" dirty="0" err="1" smtClean="0"/>
              <a:t>Portugal</a:t>
            </a:r>
            <a:r>
              <a:rPr lang="tr-TR" dirty="0" smtClean="0"/>
              <a:t>, </a:t>
            </a:r>
            <a:r>
              <a:rPr lang="tr-TR" dirty="0" err="1" smtClean="0"/>
              <a:t>Romania</a:t>
            </a:r>
            <a:r>
              <a:rPr lang="tr-TR" dirty="0" smtClean="0"/>
              <a:t>, </a:t>
            </a:r>
          </a:p>
          <a:p>
            <a:r>
              <a:rPr lang="tr-TR" dirty="0" err="1" smtClean="0"/>
              <a:t>Russia</a:t>
            </a:r>
            <a:r>
              <a:rPr lang="tr-TR" dirty="0" smtClean="0"/>
              <a:t>,</a:t>
            </a:r>
          </a:p>
          <a:p>
            <a:r>
              <a:rPr lang="tr-TR" dirty="0" smtClean="0"/>
              <a:t> </a:t>
            </a:r>
            <a:r>
              <a:rPr lang="tr-TR" dirty="0" err="1" smtClean="0"/>
              <a:t>Saudi</a:t>
            </a:r>
            <a:r>
              <a:rPr lang="tr-TR" dirty="0" smtClean="0"/>
              <a:t> </a:t>
            </a:r>
            <a:r>
              <a:rPr lang="tr-TR" dirty="0" err="1" smtClean="0"/>
              <a:t>Arabia</a:t>
            </a:r>
            <a:r>
              <a:rPr lang="tr-TR" dirty="0" smtClean="0"/>
              <a:t>, Senegal, </a:t>
            </a:r>
            <a:r>
              <a:rPr lang="tr-TR" dirty="0" err="1" smtClean="0"/>
              <a:t>Serbia</a:t>
            </a:r>
            <a:r>
              <a:rPr lang="tr-TR" dirty="0" smtClean="0"/>
              <a:t>, </a:t>
            </a:r>
            <a:r>
              <a:rPr lang="tr-TR" dirty="0" err="1" smtClean="0"/>
              <a:t>Slovakia</a:t>
            </a:r>
            <a:r>
              <a:rPr lang="tr-TR" dirty="0" smtClean="0"/>
              <a:t>, </a:t>
            </a:r>
            <a:r>
              <a:rPr lang="tr-TR" dirty="0" err="1" smtClean="0"/>
              <a:t>Slovenia</a:t>
            </a:r>
            <a:r>
              <a:rPr lang="tr-TR" dirty="0" smtClean="0"/>
              <a:t>,South </a:t>
            </a:r>
            <a:r>
              <a:rPr lang="tr-TR" dirty="0" err="1" smtClean="0"/>
              <a:t>Africa</a:t>
            </a:r>
            <a:r>
              <a:rPr lang="tr-TR" dirty="0" smtClean="0"/>
              <a:t>, </a:t>
            </a:r>
            <a:r>
              <a:rPr lang="tr-TR" dirty="0" err="1" smtClean="0"/>
              <a:t>Spain</a:t>
            </a:r>
            <a:r>
              <a:rPr lang="tr-TR" dirty="0" smtClean="0"/>
              <a:t>, </a:t>
            </a:r>
          </a:p>
          <a:p>
            <a:r>
              <a:rPr lang="tr-TR" dirty="0" smtClean="0"/>
              <a:t>Sri Lanka, </a:t>
            </a:r>
            <a:r>
              <a:rPr lang="tr-TR" dirty="0" err="1" smtClean="0"/>
              <a:t>Switzerland</a:t>
            </a:r>
            <a:r>
              <a:rPr lang="tr-TR" dirty="0" smtClean="0"/>
              <a:t>, </a:t>
            </a:r>
            <a:r>
              <a:rPr lang="tr-TR" dirty="0" err="1" smtClean="0"/>
              <a:t>Syria</a:t>
            </a:r>
            <a:r>
              <a:rPr lang="tr-TR" dirty="0" smtClean="0"/>
              <a:t>, </a:t>
            </a:r>
            <a:r>
              <a:rPr lang="tr-TR" dirty="0" err="1" smtClean="0"/>
              <a:t>Tunisia</a:t>
            </a:r>
            <a:r>
              <a:rPr lang="tr-TR" dirty="0" smtClean="0"/>
              <a:t>, </a:t>
            </a:r>
            <a:r>
              <a:rPr lang="tr-TR" dirty="0" err="1" smtClean="0"/>
              <a:t>Ukraine</a:t>
            </a:r>
            <a:r>
              <a:rPr lang="tr-TR" dirty="0" smtClean="0"/>
              <a:t>, United </a:t>
            </a:r>
            <a:r>
              <a:rPr lang="tr-TR" dirty="0" err="1" smtClean="0"/>
              <a:t>Arab</a:t>
            </a:r>
            <a:r>
              <a:rPr lang="tr-TR" dirty="0" smtClean="0"/>
              <a:t> </a:t>
            </a:r>
            <a:r>
              <a:rPr lang="tr-TR" dirty="0" err="1" smtClean="0"/>
              <a:t>Emirates</a:t>
            </a:r>
            <a:r>
              <a:rPr lang="tr-TR" dirty="0" smtClean="0"/>
              <a:t> , </a:t>
            </a:r>
            <a:r>
              <a:rPr lang="tr-TR" dirty="0" err="1" smtClean="0"/>
              <a:t>Uzbekistan</a:t>
            </a:r>
            <a:r>
              <a:rPr lang="tr-TR" dirty="0" smtClean="0"/>
              <a:t>, </a:t>
            </a:r>
            <a:r>
              <a:rPr lang="tr-TR" dirty="0" err="1" smtClean="0"/>
              <a:t>Venezuela</a:t>
            </a:r>
            <a:r>
              <a:rPr lang="tr-TR" dirty="0" smtClean="0"/>
              <a:t>, Vietnam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Latest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I</a:t>
            </a:r>
            <a:r>
              <a:rPr lang="tr-TR" dirty="0" err="1" smtClean="0">
                <a:solidFill>
                  <a:schemeClr val="bg1"/>
                </a:solidFill>
              </a:rPr>
              <a:t>ssues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smtClean="0">
                <a:solidFill>
                  <a:schemeClr val="bg1"/>
                </a:solidFill>
              </a:rPr>
              <a:t>on </a:t>
            </a:r>
            <a:r>
              <a:rPr lang="tr-TR" dirty="0" err="1" smtClean="0">
                <a:solidFill>
                  <a:schemeClr val="bg1"/>
                </a:solidFill>
              </a:rPr>
              <a:t>B</a:t>
            </a:r>
            <a:r>
              <a:rPr lang="tr-TR" dirty="0" err="1" smtClean="0">
                <a:solidFill>
                  <a:schemeClr val="bg1"/>
                </a:solidFill>
              </a:rPr>
              <a:t>oron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T</a:t>
            </a:r>
            <a:r>
              <a:rPr lang="tr-TR" dirty="0" err="1" smtClean="0">
                <a:solidFill>
                  <a:schemeClr val="bg1"/>
                </a:solidFill>
              </a:rPr>
              <a:t>rade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285720" y="1571612"/>
            <a:ext cx="8686800" cy="4525963"/>
          </a:xfrm>
        </p:spPr>
        <p:txBody>
          <a:bodyPr>
            <a:normAutofit fontScale="92500" lnSpcReduction="10000"/>
          </a:bodyPr>
          <a:lstStyle/>
          <a:p>
            <a:r>
              <a:rPr lang="tr-TR" dirty="0" smtClean="0"/>
              <a:t>I</a:t>
            </a:r>
            <a:r>
              <a:rPr lang="en-US" dirty="0" smtClean="0"/>
              <a:t>n </a:t>
            </a:r>
            <a:r>
              <a:rPr lang="tr-TR" dirty="0" smtClean="0"/>
              <a:t>16 F</a:t>
            </a:r>
            <a:r>
              <a:rPr lang="en-US" dirty="0" err="1" smtClean="0"/>
              <a:t>ebruary</a:t>
            </a:r>
            <a:r>
              <a:rPr lang="en-US" dirty="0" smtClean="0"/>
              <a:t> </a:t>
            </a:r>
            <a:r>
              <a:rPr lang="en-US" dirty="0" smtClean="0"/>
              <a:t>2007 </a:t>
            </a:r>
            <a:r>
              <a:rPr lang="tr-TR" dirty="0" smtClean="0"/>
              <a:t>EU</a:t>
            </a:r>
            <a:r>
              <a:rPr lang="en-US" dirty="0" smtClean="0"/>
              <a:t> </a:t>
            </a:r>
            <a:r>
              <a:rPr lang="tr-TR" dirty="0" err="1" smtClean="0"/>
              <a:t>C</a:t>
            </a:r>
            <a:r>
              <a:rPr lang="en-US" dirty="0" err="1" smtClean="0"/>
              <a:t>ommision</a:t>
            </a:r>
            <a:r>
              <a:rPr lang="en-US" dirty="0" smtClean="0"/>
              <a:t> </a:t>
            </a:r>
            <a:r>
              <a:rPr lang="en-US" dirty="0" smtClean="0"/>
              <a:t>has accepted an advisory that the boric acid and sodium </a:t>
            </a:r>
            <a:r>
              <a:rPr lang="en-US" dirty="0" err="1" smtClean="0"/>
              <a:t>borats</a:t>
            </a:r>
            <a:r>
              <a:rPr lang="en-US" dirty="0" smtClean="0"/>
              <a:t> could be classified as toxic substances creating adverse effects to </a:t>
            </a:r>
            <a:r>
              <a:rPr lang="en-US" dirty="0" err="1" smtClean="0"/>
              <a:t>reproductivity</a:t>
            </a:r>
            <a:r>
              <a:rPr lang="en-US" dirty="0" smtClean="0"/>
              <a:t>. </a:t>
            </a:r>
            <a:endParaRPr lang="tr-TR" dirty="0" smtClean="0"/>
          </a:p>
          <a:p>
            <a:r>
              <a:rPr lang="tr-TR" dirty="0" smtClean="0"/>
              <a:t>I</a:t>
            </a:r>
            <a:r>
              <a:rPr lang="en-US" dirty="0" smtClean="0"/>
              <a:t>n </a:t>
            </a:r>
            <a:r>
              <a:rPr lang="tr-TR" dirty="0" smtClean="0"/>
              <a:t>EU</a:t>
            </a:r>
            <a:r>
              <a:rPr lang="en-US" dirty="0" smtClean="0"/>
              <a:t> </a:t>
            </a:r>
            <a:r>
              <a:rPr lang="tr-TR" dirty="0" err="1" smtClean="0"/>
              <a:t>C</a:t>
            </a:r>
            <a:r>
              <a:rPr lang="en-US" dirty="0" err="1" smtClean="0"/>
              <a:t>ommitee</a:t>
            </a:r>
            <a:r>
              <a:rPr lang="en-US" dirty="0" smtClean="0"/>
              <a:t> </a:t>
            </a:r>
            <a:r>
              <a:rPr lang="en-US" dirty="0" smtClean="0"/>
              <a:t>meetings on </a:t>
            </a:r>
            <a:r>
              <a:rPr lang="tr-TR" dirty="0" err="1" smtClean="0"/>
              <a:t>J</a:t>
            </a:r>
            <a:r>
              <a:rPr lang="en-US" dirty="0" err="1" smtClean="0"/>
              <a:t>uly</a:t>
            </a:r>
            <a:r>
              <a:rPr lang="en-US" dirty="0" smtClean="0"/>
              <a:t> </a:t>
            </a:r>
            <a:r>
              <a:rPr lang="en-US" dirty="0" smtClean="0"/>
              <a:t>and </a:t>
            </a:r>
            <a:r>
              <a:rPr lang="tr-TR" dirty="0" smtClean="0"/>
              <a:t>N</a:t>
            </a:r>
            <a:r>
              <a:rPr lang="en-US" dirty="0" err="1" smtClean="0"/>
              <a:t>ovember</a:t>
            </a:r>
            <a:r>
              <a:rPr lang="en-US" dirty="0" smtClean="0"/>
              <a:t> </a:t>
            </a:r>
            <a:r>
              <a:rPr lang="en-US" dirty="0" smtClean="0"/>
              <a:t>2007 as well as </a:t>
            </a:r>
            <a:r>
              <a:rPr lang="tr-TR" dirty="0" smtClean="0"/>
              <a:t>M</a:t>
            </a:r>
            <a:r>
              <a:rPr lang="en-US" dirty="0" smtClean="0"/>
              <a:t>arch </a:t>
            </a:r>
            <a:r>
              <a:rPr lang="en-US" dirty="0" smtClean="0"/>
              <a:t>2008, </a:t>
            </a:r>
            <a:r>
              <a:rPr lang="tr-TR" dirty="0" smtClean="0"/>
              <a:t>T</a:t>
            </a:r>
            <a:r>
              <a:rPr lang="en-US" dirty="0" err="1" smtClean="0"/>
              <a:t>urkey</a:t>
            </a:r>
            <a:r>
              <a:rPr lang="en-US" dirty="0" smtClean="0"/>
              <a:t> </a:t>
            </a:r>
            <a:r>
              <a:rPr lang="en-US" dirty="0" smtClean="0"/>
              <a:t>has emphasized its objection for </a:t>
            </a:r>
            <a:r>
              <a:rPr lang="en-US" dirty="0" err="1" smtClean="0"/>
              <a:t>thi</a:t>
            </a:r>
            <a:r>
              <a:rPr lang="tr-TR" dirty="0" smtClean="0"/>
              <a:t>s</a:t>
            </a:r>
            <a:r>
              <a:rPr lang="en-US" dirty="0" smtClean="0"/>
              <a:t> </a:t>
            </a:r>
            <a:r>
              <a:rPr lang="en-US" dirty="0" smtClean="0"/>
              <a:t>classification decision. </a:t>
            </a:r>
            <a:r>
              <a:rPr lang="tr-TR" dirty="0" smtClean="0"/>
              <a:t>B</a:t>
            </a:r>
            <a:r>
              <a:rPr lang="en-US" dirty="0" err="1" smtClean="0"/>
              <a:t>esides</a:t>
            </a:r>
            <a:r>
              <a:rPr lang="en-US" dirty="0" smtClean="0"/>
              <a:t> </a:t>
            </a:r>
            <a:r>
              <a:rPr lang="tr-TR" dirty="0" smtClean="0"/>
              <a:t>T</a:t>
            </a:r>
            <a:r>
              <a:rPr lang="en-US" dirty="0" err="1" smtClean="0"/>
              <a:t>urkey</a:t>
            </a:r>
            <a:r>
              <a:rPr lang="en-US" dirty="0" smtClean="0"/>
              <a:t>, </a:t>
            </a:r>
            <a:r>
              <a:rPr lang="tr-TR" dirty="0" smtClean="0"/>
              <a:t>USA</a:t>
            </a:r>
            <a:r>
              <a:rPr lang="en-US" dirty="0" smtClean="0"/>
              <a:t>, </a:t>
            </a:r>
            <a:r>
              <a:rPr lang="tr-TR" dirty="0" smtClean="0"/>
              <a:t>M</a:t>
            </a:r>
            <a:r>
              <a:rPr lang="en-US" dirty="0" smtClean="0"/>
              <a:t>ala</a:t>
            </a:r>
            <a:r>
              <a:rPr lang="tr-TR" dirty="0" smtClean="0"/>
              <a:t>y</a:t>
            </a:r>
            <a:r>
              <a:rPr lang="en-US" dirty="0" err="1" smtClean="0"/>
              <a:t>sia</a:t>
            </a:r>
            <a:r>
              <a:rPr lang="en-US" dirty="0" smtClean="0"/>
              <a:t>, </a:t>
            </a:r>
            <a:r>
              <a:rPr lang="tr-TR" dirty="0" err="1" smtClean="0"/>
              <a:t>A</a:t>
            </a:r>
            <a:r>
              <a:rPr lang="en-US" dirty="0" err="1" smtClean="0"/>
              <a:t>ustralia</a:t>
            </a:r>
            <a:r>
              <a:rPr lang="en-US" dirty="0" smtClean="0"/>
              <a:t>, </a:t>
            </a:r>
            <a:r>
              <a:rPr lang="tr-TR" dirty="0" err="1" smtClean="0"/>
              <a:t>A</a:t>
            </a:r>
            <a:r>
              <a:rPr lang="en-US" dirty="0" err="1" smtClean="0"/>
              <a:t>rgentina</a:t>
            </a:r>
            <a:r>
              <a:rPr lang="en-US" dirty="0" smtClean="0"/>
              <a:t>, </a:t>
            </a:r>
            <a:r>
              <a:rPr lang="tr-TR" dirty="0" err="1" smtClean="0"/>
              <a:t>C</a:t>
            </a:r>
            <a:r>
              <a:rPr lang="en-US" dirty="0" err="1" smtClean="0"/>
              <a:t>hile</a:t>
            </a:r>
            <a:r>
              <a:rPr lang="en-US" dirty="0" smtClean="0"/>
              <a:t>, </a:t>
            </a:r>
            <a:r>
              <a:rPr lang="tr-TR" dirty="0" smtClean="0"/>
              <a:t>     </a:t>
            </a:r>
            <a:r>
              <a:rPr lang="tr-TR" dirty="0" smtClean="0"/>
              <a:t>J</a:t>
            </a:r>
            <a:r>
              <a:rPr lang="en-US" dirty="0" err="1" smtClean="0"/>
              <a:t>apan</a:t>
            </a:r>
            <a:r>
              <a:rPr lang="en-US" dirty="0" smtClean="0"/>
              <a:t> </a:t>
            </a:r>
            <a:r>
              <a:rPr lang="en-US" dirty="0" smtClean="0"/>
              <a:t>and </a:t>
            </a:r>
            <a:r>
              <a:rPr lang="tr-TR" dirty="0" smtClean="0"/>
              <a:t>C</a:t>
            </a:r>
            <a:r>
              <a:rPr lang="en-US" dirty="0" err="1" smtClean="0"/>
              <a:t>hina</a:t>
            </a:r>
            <a:r>
              <a:rPr lang="en-US" dirty="0" smtClean="0"/>
              <a:t> </a:t>
            </a:r>
            <a:r>
              <a:rPr lang="en-US" dirty="0" smtClean="0"/>
              <a:t>have also declared their opposition for this new classification</a:t>
            </a:r>
            <a:r>
              <a:rPr lang="en-US" dirty="0" smtClean="0"/>
              <a:t>.</a:t>
            </a:r>
            <a:r>
              <a:rPr lang="tr-TR" dirty="0" smtClean="0"/>
              <a:t> 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Conclusion</a:t>
            </a:r>
            <a:endParaRPr lang="tr-TR" dirty="0">
              <a:solidFill>
                <a:schemeClr val="bg1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 smtClean="0"/>
              <a:t>Boron</a:t>
            </a:r>
            <a:r>
              <a:rPr lang="tr-TR" dirty="0" smtClean="0"/>
              <a:t> is an </a:t>
            </a:r>
            <a:r>
              <a:rPr lang="tr-TR" dirty="0" err="1" smtClean="0"/>
              <a:t>important</a:t>
            </a:r>
            <a:r>
              <a:rPr lang="tr-TR" dirty="0" smtClean="0"/>
              <a:t> </a:t>
            </a:r>
            <a:r>
              <a:rPr lang="tr-TR" dirty="0" err="1" smtClean="0"/>
              <a:t>substance</a:t>
            </a:r>
            <a:r>
              <a:rPr lang="tr-TR" dirty="0" smtClean="0"/>
              <a:t> </a:t>
            </a:r>
            <a:r>
              <a:rPr lang="tr-TR" dirty="0" err="1" smtClean="0"/>
              <a:t>with</a:t>
            </a:r>
            <a:r>
              <a:rPr lang="tr-TR" dirty="0" smtClean="0"/>
              <a:t> a </a:t>
            </a:r>
            <a:r>
              <a:rPr lang="tr-TR" dirty="0" err="1" smtClean="0"/>
              <a:t>large</a:t>
            </a:r>
            <a:r>
              <a:rPr lang="tr-TR" dirty="0" smtClean="0"/>
              <a:t> </a:t>
            </a:r>
            <a:r>
              <a:rPr lang="tr-TR" dirty="0" err="1" smtClean="0"/>
              <a:t>amount</a:t>
            </a:r>
            <a:r>
              <a:rPr lang="tr-TR" dirty="0" smtClean="0"/>
              <a:t> of </a:t>
            </a:r>
            <a:r>
              <a:rPr lang="tr-TR" dirty="0" err="1" smtClean="0"/>
              <a:t>types</a:t>
            </a:r>
            <a:r>
              <a:rPr lang="tr-TR" dirty="0" smtClean="0"/>
              <a:t>. </a:t>
            </a:r>
          </a:p>
          <a:p>
            <a:r>
              <a:rPr lang="tr-TR" dirty="0" err="1" smtClean="0"/>
              <a:t>It</a:t>
            </a:r>
            <a:r>
              <a:rPr lang="tr-TR" dirty="0" smtClean="0"/>
              <a:t> is a </a:t>
            </a:r>
            <a:r>
              <a:rPr lang="tr-TR" dirty="0" err="1" smtClean="0"/>
              <a:t>very</a:t>
            </a:r>
            <a:r>
              <a:rPr lang="tr-TR" dirty="0" smtClean="0"/>
              <a:t> </a:t>
            </a:r>
            <a:r>
              <a:rPr lang="tr-TR" dirty="0" err="1" smtClean="0"/>
              <a:t>important</a:t>
            </a:r>
            <a:r>
              <a:rPr lang="tr-TR" dirty="0" smtClean="0"/>
              <a:t> element </a:t>
            </a:r>
            <a:r>
              <a:rPr lang="tr-TR" dirty="0" err="1" smtClean="0"/>
              <a:t>for</a:t>
            </a:r>
            <a:r>
              <a:rPr lang="tr-TR" dirty="0" smtClean="0"/>
              <a:t> </a:t>
            </a:r>
            <a:r>
              <a:rPr lang="tr-TR" dirty="0" err="1" smtClean="0"/>
              <a:t>Turkey</a:t>
            </a:r>
            <a:r>
              <a:rPr lang="tr-TR" dirty="0" smtClean="0"/>
              <a:t> </a:t>
            </a:r>
            <a:r>
              <a:rPr lang="tr-TR" dirty="0" err="1" smtClean="0"/>
              <a:t>strategically</a:t>
            </a:r>
            <a:r>
              <a:rPr lang="tr-TR" dirty="0" smtClean="0"/>
              <a:t>,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industrially</a:t>
            </a:r>
            <a:r>
              <a:rPr lang="tr-TR" dirty="0" smtClean="0"/>
              <a:t>. </a:t>
            </a:r>
          </a:p>
          <a:p>
            <a:r>
              <a:rPr lang="tr-TR" dirty="0" err="1" smtClean="0"/>
              <a:t>Its</a:t>
            </a:r>
            <a:r>
              <a:rPr lang="tr-TR" dirty="0" smtClean="0"/>
              <a:t> </a:t>
            </a:r>
            <a:r>
              <a:rPr lang="tr-TR" dirty="0" err="1" smtClean="0"/>
              <a:t>benefits</a:t>
            </a:r>
            <a:r>
              <a:rPr lang="tr-TR" dirty="0" smtClean="0"/>
              <a:t> </a:t>
            </a:r>
            <a:r>
              <a:rPr lang="tr-TR" dirty="0" err="1" smtClean="0"/>
              <a:t>hasn’t</a:t>
            </a:r>
            <a:r>
              <a:rPr lang="tr-TR" dirty="0" smtClean="0"/>
              <a:t> </a:t>
            </a:r>
            <a:r>
              <a:rPr lang="tr-TR" dirty="0" err="1" smtClean="0"/>
              <a:t>been</a:t>
            </a:r>
            <a:r>
              <a:rPr lang="tr-TR" dirty="0" smtClean="0"/>
              <a:t> </a:t>
            </a:r>
            <a:r>
              <a:rPr lang="tr-TR" dirty="0" err="1" smtClean="0"/>
              <a:t>reached</a:t>
            </a:r>
            <a:r>
              <a:rPr lang="tr-TR" dirty="0" smtClean="0"/>
              <a:t> yet. </a:t>
            </a:r>
          </a:p>
          <a:p>
            <a:endParaRPr lang="tr-TR" dirty="0" smtClean="0"/>
          </a:p>
          <a:p>
            <a:endParaRPr lang="tr-TR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28596" y="2714620"/>
            <a:ext cx="8229600" cy="1143000"/>
          </a:xfrm>
        </p:spPr>
        <p:txBody>
          <a:bodyPr/>
          <a:lstStyle/>
          <a:p>
            <a:r>
              <a:rPr lang="tr-TR" dirty="0" err="1" smtClean="0">
                <a:solidFill>
                  <a:schemeClr val="bg1"/>
                </a:solidFill>
              </a:rPr>
              <a:t>Thank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you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for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your</a:t>
            </a:r>
            <a:r>
              <a:rPr lang="tr-TR" dirty="0" smtClean="0">
                <a:solidFill>
                  <a:schemeClr val="bg1"/>
                </a:solidFill>
              </a:rPr>
              <a:t> </a:t>
            </a:r>
            <a:r>
              <a:rPr lang="tr-TR" dirty="0" err="1" smtClean="0">
                <a:solidFill>
                  <a:schemeClr val="bg1"/>
                </a:solidFill>
              </a:rPr>
              <a:t>attendance</a:t>
            </a:r>
            <a:r>
              <a:rPr lang="tr-TR" dirty="0" smtClean="0">
                <a:solidFill>
                  <a:schemeClr val="bg1"/>
                </a:solidFill>
              </a:rPr>
              <a:t>!</a:t>
            </a:r>
            <a:endParaRPr lang="tr-TR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</TotalTime>
  <Words>561</Words>
  <Application>Microsoft Office PowerPoint</Application>
  <PresentationFormat>Ekran Gösterisi (4:3)</PresentationFormat>
  <Paragraphs>66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15</vt:i4>
      </vt:variant>
    </vt:vector>
  </HeadingPairs>
  <TitlesOfParts>
    <vt:vector size="16" baseType="lpstr">
      <vt:lpstr>Ofis Teması</vt:lpstr>
      <vt:lpstr>Boron </vt:lpstr>
      <vt:lpstr>General Info About Boron</vt:lpstr>
      <vt:lpstr>Additional Info About Boron</vt:lpstr>
      <vt:lpstr>Additional Info About Boron</vt:lpstr>
      <vt:lpstr>An Example of Agrucultural Disease Caused by Boron</vt:lpstr>
      <vt:lpstr>An Example of Arthridis Disease</vt:lpstr>
      <vt:lpstr>Usage of Boron</vt:lpstr>
      <vt:lpstr>Usage of Boron</vt:lpstr>
      <vt:lpstr>Boron in Turkey</vt:lpstr>
      <vt:lpstr>World Boron Reserves</vt:lpstr>
      <vt:lpstr>Boron Minerals: World Production by Country</vt:lpstr>
      <vt:lpstr>Boron Trade Worldwide</vt:lpstr>
      <vt:lpstr>Latest Issues on Boron Trade</vt:lpstr>
      <vt:lpstr>Conclusion</vt:lpstr>
      <vt:lpstr>Thank you for your attendance!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Slayt 1</dc:title>
  <dc:creator>Önder</dc:creator>
  <cp:lastModifiedBy>Önder</cp:lastModifiedBy>
  <cp:revision>105</cp:revision>
  <dcterms:created xsi:type="dcterms:W3CDTF">2008-11-20T16:38:13Z</dcterms:created>
  <dcterms:modified xsi:type="dcterms:W3CDTF">2008-11-24T20:09:38Z</dcterms:modified>
</cp:coreProperties>
</file>